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9"/>
  </p:notesMasterIdLst>
  <p:sldIdLst>
    <p:sldId id="256" r:id="rId2"/>
    <p:sldId id="262" r:id="rId3"/>
    <p:sldId id="276" r:id="rId4"/>
    <p:sldId id="275" r:id="rId5"/>
    <p:sldId id="268" r:id="rId6"/>
    <p:sldId id="273" r:id="rId7"/>
    <p:sldId id="274" r:id="rId8"/>
    <p:sldId id="260" r:id="rId9"/>
    <p:sldId id="258" r:id="rId10"/>
    <p:sldId id="278" r:id="rId11"/>
    <p:sldId id="280" r:id="rId12"/>
    <p:sldId id="282" r:id="rId13"/>
    <p:sldId id="283" r:id="rId14"/>
    <p:sldId id="284" r:id="rId15"/>
    <p:sldId id="286" r:id="rId16"/>
    <p:sldId id="290" r:id="rId17"/>
    <p:sldId id="291" r:id="rId18"/>
    <p:sldId id="295" r:id="rId19"/>
    <p:sldId id="300" r:id="rId20"/>
    <p:sldId id="279" r:id="rId21"/>
    <p:sldId id="301" r:id="rId22"/>
    <p:sldId id="302" r:id="rId23"/>
    <p:sldId id="299" r:id="rId24"/>
    <p:sldId id="292" r:id="rId25"/>
    <p:sldId id="293" r:id="rId26"/>
    <p:sldId id="294" r:id="rId27"/>
    <p:sldId id="297" r:id="rId28"/>
    <p:sldId id="303" r:id="rId29"/>
    <p:sldId id="309" r:id="rId30"/>
    <p:sldId id="304" r:id="rId31"/>
    <p:sldId id="307" r:id="rId32"/>
    <p:sldId id="310" r:id="rId33"/>
    <p:sldId id="306" r:id="rId34"/>
    <p:sldId id="305" r:id="rId35"/>
    <p:sldId id="312" r:id="rId36"/>
    <p:sldId id="313" r:id="rId37"/>
    <p:sldId id="314" r:id="rId38"/>
  </p:sldIdLst>
  <p:sldSz cx="12192000" cy="6858000"/>
  <p:notesSz cx="6858000" cy="9144000"/>
  <p:embeddedFontLst>
    <p:embeddedFont>
      <p:font typeface="Infinity Sans Bold" panose="020B0803000000000000" pitchFamily="50" charset="-127"/>
      <p:bold r:id="rId40"/>
    </p:embeddedFont>
    <p:embeddedFont>
      <p:font typeface="Infinity Sans Regular" panose="020B0503000000000000" pitchFamily="50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718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7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1,'0'624,"0"-605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7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0,'0'493,"0"-474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72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1 452,'0'-427,"0"403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73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1 122,'314'-114,"-295"107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7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0 450,'468'-436,"-454"423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7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1 144,'723'-140,"-704"136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76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1 478,'392'-467,"-383"456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77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3 129,'-2'1,"2"-1,4-3,3-2,3-2,2-2,2-1,1-1,0 0,0 0,1 0,-1 0,0 0,-1 0,0 1,-2 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78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283 145,'-4'-2,"-3"-2,-3-1,-4-2,-4-2,-3-2,-1 0,0 0,2 0,2 2,1 0,-2 0,0-1,0 1,0-1,1 1,3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79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1,'406'420,"-396"-409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8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6 1,'-4'0,"3"0,5 0,5 0,6 0,8 0,3 0,1 0,0 0,-1 0,-1 0,-1 0,-1 0,-4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8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123 1,'436'0,"-980"0,530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8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60 1,'-58'836,"56"-817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8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143 0,'-140'793,"137"-774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86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1,'58'829,"-57"-810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87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0,'139'788,"-136"-770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88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1,'2'1,"2"2,3 1,3 3,3 2,2 1,-1 0,2 0,1 1,0 1,3 2,2 1,-1-1,-4-3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6:25:34.389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224 1,'-212'127,"201"-120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56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6:00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6:02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6:06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6:08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6:09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6:11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6:14.6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6:16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6:17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6:19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6:25:34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27722-6168-40D7-A33B-111DAA65C52F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B4725-18E6-4BCD-A487-FF2876004D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48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설명을 위해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) </a:t>
            </a:r>
            <a:r>
              <a:rPr lang="en-US" altLang="ko-KR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Cinemachine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은 카메라 연출을 위한 </a:t>
            </a:r>
            <a:r>
              <a:rPr lang="en-US" altLang="ko-KR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packag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로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카메라의 동선을 짜거나 여러 카메라를 간편히 사용하게 해주는 등의 기능을 부여함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.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이는 타임라인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아래사진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)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과 함께 사용되며 오브젝트를 끄고 키거나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Animation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기능을 구현하고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카메라의 움직임을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Animation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과 같이 제어하면서 다른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method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를 정확한 시간에 끄고 키는 기능을 할 수 있다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. </a:t>
            </a:r>
            <a:endParaRPr lang="ko-KR" altLang="en-US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4725-18E6-4BCD-A487-FF2876004D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33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4725-18E6-4BCD-A487-FF2876004D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8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4725-18E6-4BCD-A487-FF2876004D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56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4725-18E6-4BCD-A487-FF2876004D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16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러그인</a:t>
            </a:r>
            <a:r>
              <a:rPr lang="ko-KR" altLang="en-US" dirty="0"/>
              <a:t> 파일을 탑재한 후 실행하면 각 버튼을 누르면 해당 기능이 </a:t>
            </a:r>
            <a:r>
              <a:rPr lang="ko-KR" altLang="en-US" dirty="0" err="1"/>
              <a:t>호출됩니당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B4725-18E6-4BCD-A487-FF2876004DB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1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9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2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2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15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7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2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58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customXml" Target="../ink/ink13.xml"/><Relationship Id="rId42" Type="http://schemas.openxmlformats.org/officeDocument/2006/relationships/image" Target="../media/image220.png"/><Relationship Id="rId47" Type="http://schemas.openxmlformats.org/officeDocument/2006/relationships/customXml" Target="../ink/ink27.xml"/><Relationship Id="rId63" Type="http://schemas.openxmlformats.org/officeDocument/2006/relationships/customXml" Target="../ink/ink37.xml"/><Relationship Id="rId68" Type="http://schemas.openxmlformats.org/officeDocument/2006/relationships/customXml" Target="../ink/ink42.xml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6" Type="http://schemas.openxmlformats.org/officeDocument/2006/relationships/customXml" Target="../ink/ink8.xml"/><Relationship Id="rId29" Type="http://schemas.openxmlformats.org/officeDocument/2006/relationships/customXml" Target="../ink/ink17.xml"/><Relationship Id="rId11" Type="http://schemas.openxmlformats.org/officeDocument/2006/relationships/customXml" Target="../ink/ink3.xml"/><Relationship Id="rId24" Type="http://schemas.openxmlformats.org/officeDocument/2006/relationships/image" Target="../media/image130.png"/><Relationship Id="rId32" Type="http://schemas.openxmlformats.org/officeDocument/2006/relationships/image" Target="../media/image170.png"/><Relationship Id="rId37" Type="http://schemas.openxmlformats.org/officeDocument/2006/relationships/customXml" Target="../ink/ink21.xml"/><Relationship Id="rId40" Type="http://schemas.openxmlformats.org/officeDocument/2006/relationships/image" Target="../media/image21.png"/><Relationship Id="rId45" Type="http://schemas.openxmlformats.org/officeDocument/2006/relationships/customXml" Target="../ink/ink25.xml"/><Relationship Id="rId53" Type="http://schemas.openxmlformats.org/officeDocument/2006/relationships/customXml" Target="../ink/ink30.xml"/><Relationship Id="rId58" Type="http://schemas.openxmlformats.org/officeDocument/2006/relationships/image" Target="../media/image29.png"/><Relationship Id="rId66" Type="http://schemas.openxmlformats.org/officeDocument/2006/relationships/customXml" Target="../ink/ink40.xml"/><Relationship Id="rId5" Type="http://schemas.openxmlformats.org/officeDocument/2006/relationships/image" Target="../media/image10.svg"/><Relationship Id="rId61" Type="http://schemas.openxmlformats.org/officeDocument/2006/relationships/customXml" Target="../ink/ink35.xml"/><Relationship Id="rId19" Type="http://schemas.openxmlformats.org/officeDocument/2006/relationships/customXml" Target="../ink/ink11.xml"/><Relationship Id="rId14" Type="http://schemas.openxmlformats.org/officeDocument/2006/relationships/customXml" Target="../ink/ink6.xml"/><Relationship Id="rId22" Type="http://schemas.openxmlformats.org/officeDocument/2006/relationships/image" Target="../media/image120.png"/><Relationship Id="rId27" Type="http://schemas.openxmlformats.org/officeDocument/2006/relationships/customXml" Target="../ink/ink16.xml"/><Relationship Id="rId30" Type="http://schemas.openxmlformats.org/officeDocument/2006/relationships/image" Target="../media/image160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customXml" Target="../ink/ink38.xml"/><Relationship Id="rId69" Type="http://schemas.openxmlformats.org/officeDocument/2006/relationships/customXml" Target="../ink/ink43.xml"/><Relationship Id="rId8" Type="http://schemas.openxmlformats.org/officeDocument/2006/relationships/customXml" Target="../ink/ink1.xml"/><Relationship Id="rId51" Type="http://schemas.openxmlformats.org/officeDocument/2006/relationships/customXml" Target="../ink/ink29.xml"/><Relationship Id="rId3" Type="http://schemas.openxmlformats.org/officeDocument/2006/relationships/image" Target="../media/image8.svg"/><Relationship Id="rId12" Type="http://schemas.openxmlformats.org/officeDocument/2006/relationships/customXml" Target="../ink/ink4.xml"/><Relationship Id="rId17" Type="http://schemas.openxmlformats.org/officeDocument/2006/relationships/customXml" Target="../ink/ink9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200.png"/><Relationship Id="rId46" Type="http://schemas.openxmlformats.org/officeDocument/2006/relationships/customXml" Target="../ink/ink26.xml"/><Relationship Id="rId59" Type="http://schemas.openxmlformats.org/officeDocument/2006/relationships/customXml" Target="../ink/ink33.xml"/><Relationship Id="rId67" Type="http://schemas.openxmlformats.org/officeDocument/2006/relationships/customXml" Target="../ink/ink41.xml"/><Relationship Id="rId20" Type="http://schemas.openxmlformats.org/officeDocument/2006/relationships/customXml" Target="../ink/ink12.xml"/><Relationship Id="rId41" Type="http://schemas.openxmlformats.org/officeDocument/2006/relationships/customXml" Target="../ink/ink23.xml"/><Relationship Id="rId54" Type="http://schemas.openxmlformats.org/officeDocument/2006/relationships/image" Target="../media/image27.png"/><Relationship Id="rId6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5" Type="http://schemas.openxmlformats.org/officeDocument/2006/relationships/customXml" Target="../ink/ink7.xml"/><Relationship Id="rId23" Type="http://schemas.openxmlformats.org/officeDocument/2006/relationships/customXml" Target="../ink/ink14.xml"/><Relationship Id="rId28" Type="http://schemas.openxmlformats.org/officeDocument/2006/relationships/image" Target="../media/image150.png"/><Relationship Id="rId36" Type="http://schemas.openxmlformats.org/officeDocument/2006/relationships/image" Target="../media/image19.png"/><Relationship Id="rId49" Type="http://schemas.openxmlformats.org/officeDocument/2006/relationships/customXml" Target="../ink/ink28.xml"/><Relationship Id="rId57" Type="http://schemas.openxmlformats.org/officeDocument/2006/relationships/customXml" Target="../ink/ink32.xml"/><Relationship Id="rId10" Type="http://schemas.openxmlformats.org/officeDocument/2006/relationships/customXml" Target="../ink/ink2.xml"/><Relationship Id="rId31" Type="http://schemas.openxmlformats.org/officeDocument/2006/relationships/customXml" Target="../ink/ink18.xml"/><Relationship Id="rId44" Type="http://schemas.openxmlformats.org/officeDocument/2006/relationships/image" Target="../media/image23.png"/><Relationship Id="rId52" Type="http://schemas.openxmlformats.org/officeDocument/2006/relationships/image" Target="../media/image26.png"/><Relationship Id="rId60" Type="http://schemas.openxmlformats.org/officeDocument/2006/relationships/customXml" Target="../ink/ink34.xml"/><Relationship Id="rId65" Type="http://schemas.openxmlformats.org/officeDocument/2006/relationships/customXml" Target="../ink/ink39.xml"/><Relationship Id="rId4" Type="http://schemas.openxmlformats.org/officeDocument/2006/relationships/image" Target="../media/image9.png"/><Relationship Id="rId9" Type="http://schemas.openxmlformats.org/officeDocument/2006/relationships/image" Target="../media/image110.png"/><Relationship Id="rId13" Type="http://schemas.openxmlformats.org/officeDocument/2006/relationships/customXml" Target="../ink/ink5.xml"/><Relationship Id="rId18" Type="http://schemas.openxmlformats.org/officeDocument/2006/relationships/customXml" Target="../ink/ink10.xml"/><Relationship Id="rId39" Type="http://schemas.openxmlformats.org/officeDocument/2006/relationships/customXml" Target="../ink/ink22.xml"/><Relationship Id="rId34" Type="http://schemas.openxmlformats.org/officeDocument/2006/relationships/image" Target="../media/image180.png"/><Relationship Id="rId50" Type="http://schemas.openxmlformats.org/officeDocument/2006/relationships/image" Target="../media/image25.png"/><Relationship Id="rId55" Type="http://schemas.openxmlformats.org/officeDocument/2006/relationships/customXml" Target="../ink/ink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3436" y="2318950"/>
            <a:ext cx="4530054" cy="3056618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Pose Recognition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Wall Dodge Application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783436" y="1547179"/>
            <a:ext cx="4530054" cy="759149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2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2014142040 </a:t>
            </a:r>
            <a:r>
              <a:rPr lang="ko-KR" altLang="en-US" sz="12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김진권</a:t>
            </a:r>
          </a:p>
          <a:p>
            <a:pPr algn="ctr" latinLnBrk="0">
              <a:defRPr/>
            </a:pPr>
            <a:r>
              <a:rPr lang="en-US" altLang="ko-KR" sz="12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	2016142094 </a:t>
            </a:r>
            <a:r>
              <a:rPr lang="ko-KR" altLang="en-US" sz="12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김민우</a:t>
            </a:r>
          </a:p>
          <a:p>
            <a:pPr algn="ctr" latinLnBrk="0">
              <a:defRPr/>
            </a:pPr>
            <a:r>
              <a:rPr lang="en-US" altLang="ko-KR" sz="12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2020134006 </a:t>
            </a:r>
            <a:r>
              <a:rPr lang="ko-KR" altLang="en-US" sz="12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최정우</a:t>
            </a:r>
          </a:p>
        </p:txBody>
      </p:sp>
      <p:sp>
        <p:nvSpPr>
          <p:cNvPr id="10" name="타원 9"/>
          <p:cNvSpPr/>
          <p:nvPr/>
        </p:nvSpPr>
        <p:spPr>
          <a:xfrm>
            <a:off x="7381933" y="163348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1512" y="163348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001091" y="163348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66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3436" y="2084526"/>
            <a:ext cx="4530054" cy="3291042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개요</a:t>
            </a: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FF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내용</a:t>
            </a:r>
            <a:endParaRPr lang="en-US" altLang="ko-KR" sz="2400" kern="0" dirty="0">
              <a:solidFill>
                <a:srgbClr val="FF000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어플리케이션 구동</a:t>
            </a: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83436" y="1547180"/>
            <a:ext cx="4530054" cy="537346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목차</a:t>
            </a:r>
            <a:endParaRPr lang="ko-KR" altLang="en-US" sz="12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81933" y="163348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1512" y="163348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001091" y="163348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Unity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BBACF-336E-44BA-B211-7E872B204163}"/>
              </a:ext>
            </a:extLst>
          </p:cNvPr>
          <p:cNvSpPr txBox="1"/>
          <p:nvPr/>
        </p:nvSpPr>
        <p:spPr>
          <a:xfrm>
            <a:off x="800707" y="1156124"/>
            <a:ext cx="266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메인 메뉴 제작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5BD5FF-8B78-421D-A495-3F40D5A76F2D}"/>
              </a:ext>
            </a:extLst>
          </p:cNvPr>
          <p:cNvSpPr txBox="1"/>
          <p:nvPr/>
        </p:nvSpPr>
        <p:spPr>
          <a:xfrm>
            <a:off x="800706" y="1617789"/>
            <a:ext cx="8326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게임 제작이라는 목적에 맞게 게임성을 높이기 위해 디자인적 요소의 완성도를 높임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Animator, Animation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기능을 활용하여 팝업창에 역동성 부여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 외에도 배경음악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버튼음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및 볼륨조절 기능을 통해 게임성 증대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1F8D6C0-B112-4C85-95FC-36EA69830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23" y="3122932"/>
            <a:ext cx="4901235" cy="27626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79A0860-9768-4599-84AB-AA74B3860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62" y="3122932"/>
            <a:ext cx="4828140" cy="272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5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Unity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BBACF-336E-44BA-B211-7E872B204163}"/>
              </a:ext>
            </a:extLst>
          </p:cNvPr>
          <p:cNvSpPr txBox="1"/>
          <p:nvPr/>
        </p:nvSpPr>
        <p:spPr>
          <a:xfrm>
            <a:off x="800707" y="1156124"/>
            <a:ext cx="266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난이도 선택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5BD5FF-8B78-421D-A495-3F40D5A76F2D}"/>
              </a:ext>
            </a:extLst>
          </p:cNvPr>
          <p:cNvSpPr txBox="1"/>
          <p:nvPr/>
        </p:nvSpPr>
        <p:spPr>
          <a:xfrm>
            <a:off x="800706" y="1617789"/>
            <a:ext cx="8326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난이도 선택에 따라서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Similar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판단 기준의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threshold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변화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선택 시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Game Scene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으로 씬 전환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2B00B3-C3BE-493F-99C0-7EE0EB3D9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4" y="2631926"/>
            <a:ext cx="5780697" cy="3253617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256B60BD-2C10-4AE9-8ADE-66BF1CAED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2" y="3181489"/>
            <a:ext cx="4854029" cy="24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4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Unity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BBACF-336E-44BA-B211-7E872B204163}"/>
              </a:ext>
            </a:extLst>
          </p:cNvPr>
          <p:cNvSpPr txBox="1"/>
          <p:nvPr/>
        </p:nvSpPr>
        <p:spPr>
          <a:xfrm>
            <a:off x="800707" y="1156124"/>
            <a:ext cx="266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Game Scene</a:t>
            </a:r>
            <a:endParaRPr lang="ko-KR" altLang="en-US" sz="2400" b="1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5BD5FF-8B78-421D-A495-3F40D5A76F2D}"/>
              </a:ext>
            </a:extLst>
          </p:cNvPr>
          <p:cNvSpPr txBox="1"/>
          <p:nvPr/>
        </p:nvSpPr>
        <p:spPr>
          <a:xfrm>
            <a:off x="800706" y="1617789"/>
            <a:ext cx="8326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Timeline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기능과 </a:t>
            </a:r>
            <a:r>
              <a:rPr lang="en-US" altLang="ko-KR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Cinemachine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package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이용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카메라 및 파이썬 서버와의 연동기능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Ragdoll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과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Animation Rigging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 조합으로 자연스러운 캐릭터 자세 구현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4A9DD06-C1E4-4BA0-98C4-CAACA137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6" y="3015558"/>
            <a:ext cx="5200072" cy="29122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DC0472-E6BC-4669-BE38-A8F3B64BA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67" y="3002784"/>
            <a:ext cx="5200073" cy="29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8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Unity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BBACF-336E-44BA-B211-7E872B204163}"/>
              </a:ext>
            </a:extLst>
          </p:cNvPr>
          <p:cNvSpPr txBox="1"/>
          <p:nvPr/>
        </p:nvSpPr>
        <p:spPr>
          <a:xfrm>
            <a:off x="800706" y="1156124"/>
            <a:ext cx="1062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Game Scene - </a:t>
            </a:r>
            <a:r>
              <a:rPr lang="en-US" altLang="ko-KR" sz="2400" b="1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Cinemachine</a:t>
            </a:r>
            <a:endParaRPr lang="ko-KR" altLang="en-US" sz="2400" b="1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5BD5FF-8B78-421D-A495-3F40D5A76F2D}"/>
              </a:ext>
            </a:extLst>
          </p:cNvPr>
          <p:cNvSpPr txBox="1"/>
          <p:nvPr/>
        </p:nvSpPr>
        <p:spPr>
          <a:xfrm>
            <a:off x="800706" y="1617789"/>
            <a:ext cx="10590588" cy="369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카메라의 자연스러운 이동 및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Time line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과의 연동으로 게임 중간에 </a:t>
            </a:r>
            <a:r>
              <a:rPr lang="ko-KR" altLang="en-US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컷신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연출</a:t>
            </a:r>
          </a:p>
        </p:txBody>
      </p:sp>
      <p:pic>
        <p:nvPicPr>
          <p:cNvPr id="19" name="그림 18" descr="텍스트, 스포츠, 운동경기이(가) 표시된 사진&#10;&#10;자동 생성된 설명">
            <a:extLst>
              <a:ext uri="{FF2B5EF4-FFF2-40B4-BE49-F238E27FC236}">
                <a16:creationId xmlns:a16="http://schemas.microsoft.com/office/drawing/2014/main" id="{72D77C66-9C98-4965-8C39-3010BFCE3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12" y="2185572"/>
            <a:ext cx="4480175" cy="25856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181F4A5-FB89-4255-9B7F-916056D7E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84" y="4838717"/>
            <a:ext cx="8460509" cy="16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8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Unity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BBACF-336E-44BA-B211-7E872B204163}"/>
              </a:ext>
            </a:extLst>
          </p:cNvPr>
          <p:cNvSpPr txBox="1"/>
          <p:nvPr/>
        </p:nvSpPr>
        <p:spPr>
          <a:xfrm>
            <a:off x="800706" y="1156124"/>
            <a:ext cx="1062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Game Scene – Stage</a:t>
            </a:r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구현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5BD5FF-8B78-421D-A495-3F40D5A76F2D}"/>
              </a:ext>
            </a:extLst>
          </p:cNvPr>
          <p:cNvSpPr txBox="1"/>
          <p:nvPr/>
        </p:nvSpPr>
        <p:spPr>
          <a:xfrm>
            <a:off x="800706" y="1617789"/>
            <a:ext cx="10590588" cy="369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Stage 1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을 성공하게 되면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Stage2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로 넘어가는 방식</a:t>
            </a:r>
          </a:p>
        </p:txBody>
      </p:sp>
      <p:pic>
        <p:nvPicPr>
          <p:cNvPr id="21" name="그림 20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34B85B15-142C-4538-ADE8-401E165B1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71" y="2594069"/>
            <a:ext cx="4892161" cy="2774898"/>
          </a:xfrm>
          <a:prstGeom prst="rect">
            <a:avLst/>
          </a:prstGeom>
        </p:spPr>
      </p:pic>
      <p:pic>
        <p:nvPicPr>
          <p:cNvPr id="22" name="그림 21" descr="텍스트, 여자, 여성이(가) 표시된 사진&#10;&#10;자동 생성된 설명">
            <a:extLst>
              <a:ext uri="{FF2B5EF4-FFF2-40B4-BE49-F238E27FC236}">
                <a16:creationId xmlns:a16="http://schemas.microsoft.com/office/drawing/2014/main" id="{64B0DE1C-F868-4023-8762-13D9A6C13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69" y="2594069"/>
            <a:ext cx="4969550" cy="28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6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Unity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BBACF-336E-44BA-B211-7E872B204163}"/>
              </a:ext>
            </a:extLst>
          </p:cNvPr>
          <p:cNvSpPr txBox="1"/>
          <p:nvPr/>
        </p:nvSpPr>
        <p:spPr>
          <a:xfrm>
            <a:off x="800706" y="1156124"/>
            <a:ext cx="1062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Game Scene – Animation rigging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5BD5FF-8B78-421D-A495-3F40D5A76F2D}"/>
              </a:ext>
            </a:extLst>
          </p:cNvPr>
          <p:cNvSpPr txBox="1"/>
          <p:nvPr/>
        </p:nvSpPr>
        <p:spPr>
          <a:xfrm>
            <a:off x="800706" y="1617789"/>
            <a:ext cx="10590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인체의 변형을 막고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원하는 자세를 취하게 해주는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Tool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Animation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을 만들 때 자주 사용되며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Ragdoll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뿐만 아니라 뱀과 같이 연결된 관절이 있는 모든 곳에 사용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가능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 게임에선 전송 받은 관절의 좌표를 따라하는 용도로 사용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아래 사진은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weight(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가중치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)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를 늘림으로써 </a:t>
            </a:r>
            <a:r>
              <a:rPr lang="ko-KR" altLang="en-US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빨간점에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가까이 가려는 정도를 조절한 것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9277DD-51B0-499F-A056-E31C8672D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07" y="3187812"/>
            <a:ext cx="7902564" cy="19418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DB0D73F-9584-440F-A4BE-C6E60DDB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69" y="4545132"/>
            <a:ext cx="7968250" cy="195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2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Unity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BBACF-336E-44BA-B211-7E872B204163}"/>
              </a:ext>
            </a:extLst>
          </p:cNvPr>
          <p:cNvSpPr txBox="1"/>
          <p:nvPr/>
        </p:nvSpPr>
        <p:spPr>
          <a:xfrm>
            <a:off x="800706" y="1156124"/>
            <a:ext cx="1062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Game Scene – Animation rigging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5BD5FF-8B78-421D-A495-3F40D5A76F2D}"/>
              </a:ext>
            </a:extLst>
          </p:cNvPr>
          <p:cNvSpPr txBox="1"/>
          <p:nvPr/>
        </p:nvSpPr>
        <p:spPr>
          <a:xfrm>
            <a:off x="800706" y="1617789"/>
            <a:ext cx="10590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각 관절에 적절한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Animation rigging component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를 </a:t>
            </a:r>
            <a:r>
              <a:rPr lang="ko-KR" altLang="en-US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적용해야함</a:t>
            </a:r>
            <a:endParaRPr lang="ko-KR" altLang="en-US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예를들어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아래의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Two Bone </a:t>
            </a:r>
            <a:r>
              <a:rPr lang="en-US" altLang="ko-KR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Ik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Constraint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는 어깨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-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팔꿈치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-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손과 같이 몸의 말단으로 연결되어 있는 관절들을 자연스럽게 연결하여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손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몸의 말단부위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)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Target point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에 도달하게 끔 해준다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.</a:t>
            </a: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88EDBA33-5CF5-4406-AB34-C2B03501F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60" y="3067056"/>
            <a:ext cx="3648584" cy="32103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8C8AEEA-EFF3-47D1-B25B-C332A25B2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57" y="2816546"/>
            <a:ext cx="4205704" cy="37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9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Python Deep Learning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4219053" y="2117832"/>
            <a:ext cx="3780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u="sng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전체적인 파이썬 서버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75FCC-900E-4A15-AB07-B2C66D676DD2}"/>
              </a:ext>
            </a:extLst>
          </p:cNvPr>
          <p:cNvSpPr txBox="1"/>
          <p:nvPr/>
        </p:nvSpPr>
        <p:spPr>
          <a:xfrm>
            <a:off x="729825" y="2757478"/>
            <a:ext cx="10695877" cy="295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0 :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안드로이드 서버에서 사진 받기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1 : </a:t>
            </a:r>
            <a:r>
              <a:rPr lang="ko-KR" altLang="en-US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오픈포즈를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이용해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json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파일 생성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2 : json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파일에서 </a:t>
            </a:r>
            <a:r>
              <a:rPr lang="ko-KR" altLang="en-US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좌표값을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추출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3 :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원본과 자세를 비교해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similarity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계산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4 : </a:t>
            </a:r>
            <a:r>
              <a:rPr lang="ko-KR" altLang="en-US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좌표값과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similarity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를 문자열로 저장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5 :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문자열을 유니티 서버로 전송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6 :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성공 여부에 따라 스테이지 재설정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93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Python Deep Learning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C2D03E-AC9E-41CF-93ED-A56DCAD7EE86}"/>
              </a:ext>
            </a:extLst>
          </p:cNvPr>
          <p:cNvSpPr txBox="1"/>
          <p:nvPr/>
        </p:nvSpPr>
        <p:spPr>
          <a:xfrm>
            <a:off x="800706" y="1315849"/>
            <a:ext cx="1080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안드로이드 서버통신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C71BB-E3DC-40FD-940D-137D8155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36" y="2604971"/>
            <a:ext cx="6808127" cy="23890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B3E5F8-1CBB-4123-9AB1-CB612C1FD9A8}"/>
              </a:ext>
            </a:extLst>
          </p:cNvPr>
          <p:cNvSpPr txBox="1"/>
          <p:nvPr/>
        </p:nvSpPr>
        <p:spPr>
          <a:xfrm>
            <a:off x="800706" y="1903700"/>
            <a:ext cx="1062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소켓 통신을 통해 </a:t>
            </a:r>
            <a:r>
              <a:rPr lang="ko-KR" altLang="en-US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안드로이드로부터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이미지를 받아 지정된 이름과 지정된 폴더에 저장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097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3436" y="2084526"/>
            <a:ext cx="4530054" cy="3291042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개요</a:t>
            </a: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내용</a:t>
            </a: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어플리케이션 구동</a:t>
            </a: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83436" y="1547180"/>
            <a:ext cx="4530054" cy="537346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목차</a:t>
            </a:r>
            <a:endParaRPr lang="ko-KR" altLang="en-US" sz="12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81933" y="163348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1512" y="163348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001091" y="163348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5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Python Deep Learning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실외, 나무, 사람, 바지이(가) 표시된 사진&#10;&#10;자동 생성된 설명">
            <a:extLst>
              <a:ext uri="{FF2B5EF4-FFF2-40B4-BE49-F238E27FC236}">
                <a16:creationId xmlns:a16="http://schemas.microsoft.com/office/drawing/2014/main" id="{4F0AA684-C4EB-433C-AEE5-1F28BDBC0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44" y="2235914"/>
            <a:ext cx="2095238" cy="36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C2D03E-AC9E-41CF-93ED-A56DCAD7EE86}"/>
              </a:ext>
            </a:extLst>
          </p:cNvPr>
          <p:cNvSpPr txBox="1"/>
          <p:nvPr/>
        </p:nvSpPr>
        <p:spPr>
          <a:xfrm>
            <a:off x="800706" y="1315849"/>
            <a:ext cx="1080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Openpose</a:t>
            </a:r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로 </a:t>
            </a:r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json </a:t>
            </a:r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파일 생성 </a:t>
            </a:r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+ json </a:t>
            </a:r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파일에서 </a:t>
            </a:r>
            <a:r>
              <a:rPr lang="ko-KR" altLang="en-US" sz="2400" b="1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좌표값만</a:t>
            </a:r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추출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35EF2-F6B2-4313-97B8-124A18F6F553}"/>
              </a:ext>
            </a:extLst>
          </p:cNvPr>
          <p:cNvSpPr txBox="1"/>
          <p:nvPr/>
        </p:nvSpPr>
        <p:spPr>
          <a:xfrm>
            <a:off x="3324507" y="6146624"/>
            <a:ext cx="5569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왼쪽 사진 출처 </a:t>
            </a:r>
            <a:r>
              <a:rPr lang="en-US" altLang="ko-KR" sz="1100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: </a:t>
            </a:r>
            <a:r>
              <a:rPr lang="en-US" altLang="ko-KR" sz="1100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http://pop.heraldcorp.com/view.php?ud=202008041311257141239_1</a:t>
            </a:r>
            <a:endParaRPr lang="en-US" altLang="ko-KR" sz="1100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97C93B-C445-4561-AC85-757103CB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393" y="3276903"/>
            <a:ext cx="5716168" cy="2645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E5CE20-085B-49E6-ACEB-28AB094E5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702" y="4239601"/>
            <a:ext cx="7200000" cy="20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0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Python Deep Learning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800706" y="1315849"/>
            <a:ext cx="420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Similarity </a:t>
            </a:r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계산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75FCC-900E-4A15-AB07-B2C66D676DD2}"/>
              </a:ext>
            </a:extLst>
          </p:cNvPr>
          <p:cNvSpPr txBox="1"/>
          <p:nvPr/>
        </p:nvSpPr>
        <p:spPr>
          <a:xfrm>
            <a:off x="800706" y="1903700"/>
            <a:ext cx="1062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코사인 유사도와 벡터 길이의 유사도를 곱해 좌표의 유사도를 구한 후 이의 평균을 구해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similarity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계산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3AAC71E-3C0F-4F7E-8ED9-AFAE9C78FE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6000" y="2936773"/>
            <a:ext cx="7920000" cy="29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9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Python Deep Learning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800706" y="1315849"/>
            <a:ext cx="420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Similarity </a:t>
            </a:r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계산 예시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7E327F-97E5-44CF-9ACD-E7F2750C9C46}"/>
              </a:ext>
            </a:extLst>
          </p:cNvPr>
          <p:cNvGrpSpPr/>
          <p:nvPr/>
        </p:nvGrpSpPr>
        <p:grpSpPr>
          <a:xfrm>
            <a:off x="1856181" y="2024832"/>
            <a:ext cx="2095239" cy="3975073"/>
            <a:chOff x="1856181" y="2487022"/>
            <a:chExt cx="2095239" cy="397507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90487F-0F7C-4560-88E7-7D51B379AB3B}"/>
                </a:ext>
              </a:extLst>
            </p:cNvPr>
            <p:cNvSpPr txBox="1"/>
            <p:nvPr/>
          </p:nvSpPr>
          <p:spPr>
            <a:xfrm>
              <a:off x="1856181" y="6092763"/>
              <a:ext cx="2095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33F5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Original image</a:t>
              </a:r>
            </a:p>
          </p:txBody>
        </p:sp>
        <p:pic>
          <p:nvPicPr>
            <p:cNvPr id="25" name="그림 24" descr="실외, 나무, 사람, 바지이(가) 표시된 사진&#10;&#10;자동 생성된 설명">
              <a:extLst>
                <a:ext uri="{FF2B5EF4-FFF2-40B4-BE49-F238E27FC236}">
                  <a16:creationId xmlns:a16="http://schemas.microsoft.com/office/drawing/2014/main" id="{C1777BE4-F224-4D63-8F1B-956F765D1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182" y="2487022"/>
              <a:ext cx="2095238" cy="360000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8188AC7-078C-4DB7-A2C6-86CF198F4242}"/>
              </a:ext>
            </a:extLst>
          </p:cNvPr>
          <p:cNvGrpSpPr/>
          <p:nvPr/>
        </p:nvGrpSpPr>
        <p:grpSpPr>
          <a:xfrm>
            <a:off x="4995711" y="2023918"/>
            <a:ext cx="2200573" cy="3986556"/>
            <a:chOff x="4995713" y="2487022"/>
            <a:chExt cx="2200573" cy="3986556"/>
          </a:xfrm>
        </p:grpSpPr>
        <p:pic>
          <p:nvPicPr>
            <p:cNvPr id="26" name="그림 25" descr="실외, 나무, 사람이(가) 표시된 사진&#10;&#10;자동 생성된 설명">
              <a:extLst>
                <a:ext uri="{FF2B5EF4-FFF2-40B4-BE49-F238E27FC236}">
                  <a16:creationId xmlns:a16="http://schemas.microsoft.com/office/drawing/2014/main" id="{D7CC76FC-DB3A-435A-BF24-13836582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5713" y="2487022"/>
              <a:ext cx="2200573" cy="36000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A4EF60-3326-40D7-AD95-EBFE5E64E419}"/>
                </a:ext>
              </a:extLst>
            </p:cNvPr>
            <p:cNvSpPr txBox="1"/>
            <p:nvPr/>
          </p:nvSpPr>
          <p:spPr>
            <a:xfrm>
              <a:off x="5048379" y="6104246"/>
              <a:ext cx="2095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33F5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User image1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EBE7F51-350A-4BD1-9E33-D30AF1CE4A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1" b="15553"/>
          <a:stretch/>
        </p:blipFill>
        <p:spPr>
          <a:xfrm>
            <a:off x="4655998" y="1711829"/>
            <a:ext cx="2880000" cy="2183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F482AA-9211-4EB2-A80E-DA68018730A1}"/>
              </a:ext>
            </a:extLst>
          </p:cNvPr>
          <p:cNvSpPr txBox="1"/>
          <p:nvPr/>
        </p:nvSpPr>
        <p:spPr>
          <a:xfrm>
            <a:off x="3326969" y="6115401"/>
            <a:ext cx="45982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2</a:t>
            </a:r>
            <a:r>
              <a:rPr lang="ko-KR" altLang="en-US" sz="1100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번째 사진 출처 </a:t>
            </a:r>
            <a:r>
              <a:rPr lang="en-US" altLang="ko-KR" sz="1100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: https://www.sedaily.com/NewsVIew/1Z6MLTZSHZ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C1327F9-3551-4F3F-8EC1-5A1DBB6BA31E}"/>
              </a:ext>
            </a:extLst>
          </p:cNvPr>
          <p:cNvGrpSpPr/>
          <p:nvPr/>
        </p:nvGrpSpPr>
        <p:grpSpPr>
          <a:xfrm>
            <a:off x="8293241" y="2246672"/>
            <a:ext cx="2127961" cy="3763802"/>
            <a:chOff x="7538658" y="2801044"/>
            <a:chExt cx="2127961" cy="37638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588180-F8BF-4CE6-A39E-E09FA90513C3}"/>
                </a:ext>
              </a:extLst>
            </p:cNvPr>
            <p:cNvSpPr txBox="1"/>
            <p:nvPr/>
          </p:nvSpPr>
          <p:spPr>
            <a:xfrm>
              <a:off x="7538658" y="6195514"/>
              <a:ext cx="2095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333F5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User image2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908529E-7E34-46CE-A545-C136B1033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82"/>
            <a:stretch/>
          </p:blipFill>
          <p:spPr>
            <a:xfrm>
              <a:off x="7571419" y="2801044"/>
              <a:ext cx="2095200" cy="3222523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5A71B960-7C39-4B1B-9B87-4A12631A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864" y="1720132"/>
            <a:ext cx="2880000" cy="2017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A8C457F-2380-4AE8-8D15-A94ABB43E922}"/>
              </a:ext>
            </a:extLst>
          </p:cNvPr>
          <p:cNvSpPr txBox="1"/>
          <p:nvPr/>
        </p:nvSpPr>
        <p:spPr>
          <a:xfrm>
            <a:off x="3326969" y="6370125"/>
            <a:ext cx="6676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3</a:t>
            </a:r>
            <a:r>
              <a:rPr lang="ko-KR" altLang="en-US" sz="1100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번째 사진 출처 </a:t>
            </a:r>
            <a:r>
              <a:rPr lang="en-US" altLang="ko-KR" sz="1100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: https://www.dreamstime.com/stock-image-full-body-muscular-man-image25262221</a:t>
            </a:r>
          </a:p>
        </p:txBody>
      </p:sp>
    </p:spTree>
    <p:extLst>
      <p:ext uri="{BB962C8B-B14F-4D97-AF65-F5344CB8AC3E}">
        <p14:creationId xmlns:p14="http://schemas.microsoft.com/office/powerpoint/2010/main" val="163846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Python Deep Learning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C2D03E-AC9E-41CF-93ED-A56DCAD7EE86}"/>
              </a:ext>
            </a:extLst>
          </p:cNvPr>
          <p:cNvSpPr txBox="1"/>
          <p:nvPr/>
        </p:nvSpPr>
        <p:spPr>
          <a:xfrm>
            <a:off x="800706" y="1315849"/>
            <a:ext cx="480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좌표값과</a:t>
            </a:r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similarity</a:t>
            </a:r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를 문자열로 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EE805F-DB70-448E-9CEB-8C1CB149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24" y="3198168"/>
            <a:ext cx="8690829" cy="4616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CF4278-F8D0-412A-9586-94A2C19ED167}"/>
              </a:ext>
            </a:extLst>
          </p:cNvPr>
          <p:cNvSpPr txBox="1"/>
          <p:nvPr/>
        </p:nvSpPr>
        <p:spPr>
          <a:xfrm>
            <a:off x="800706" y="1903700"/>
            <a:ext cx="1062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첫째 줄에는 좌표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둘째 줄에는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similarity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를 저장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1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Python Deep Learning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800706" y="1315849"/>
            <a:ext cx="420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유니티로 데이터 전송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75FCC-900E-4A15-AB07-B2C66D676DD2}"/>
              </a:ext>
            </a:extLst>
          </p:cNvPr>
          <p:cNvSpPr txBox="1"/>
          <p:nvPr/>
        </p:nvSpPr>
        <p:spPr>
          <a:xfrm>
            <a:off x="800706" y="1903700"/>
            <a:ext cx="1062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easy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모드와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hard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모드에 따라 포트가 다른 소켓 두 개를 열어주고 두 소켓을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list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로 저장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708AC6-4497-4C7C-9667-70E4B40B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00" y="2810001"/>
            <a:ext cx="6480000" cy="20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Python Deep Learning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800706" y="1315849"/>
            <a:ext cx="420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유니티로 데이터 전송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75FCC-900E-4A15-AB07-B2C66D676DD2}"/>
              </a:ext>
            </a:extLst>
          </p:cNvPr>
          <p:cNvSpPr txBox="1"/>
          <p:nvPr/>
        </p:nvSpPr>
        <p:spPr>
          <a:xfrm>
            <a:off x="800706" y="1903700"/>
            <a:ext cx="1062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Select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함수를 통해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list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에 있는 소켓 중 어떤 소켓에 클라이언트가 접속했는지 확인 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E19B-A12B-4B14-AC71-33D1D70D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737" y="2331647"/>
            <a:ext cx="5918803" cy="43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0802AE-E01D-4D06-A668-D4D9CDBD84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150140" y="2921879"/>
            <a:ext cx="5918400" cy="37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5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Python Deep Learning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800706" y="1315849"/>
            <a:ext cx="420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유니티로 데이터 전송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75FCC-900E-4A15-AB07-B2C66D676DD2}"/>
              </a:ext>
            </a:extLst>
          </p:cNvPr>
          <p:cNvSpPr txBox="1"/>
          <p:nvPr/>
        </p:nvSpPr>
        <p:spPr>
          <a:xfrm>
            <a:off x="800706" y="1903700"/>
            <a:ext cx="1062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접속한 클라이언트에 데이터 전송 후 접속한 소켓의 포트 번호를 리턴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54E19B-A12B-4B14-AC71-33D1D70D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737" y="2331647"/>
            <a:ext cx="5918803" cy="43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0802AE-E01D-4D06-A668-D4D9CDBD84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149737" y="2331647"/>
            <a:ext cx="5918400" cy="5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6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Python Deep Learning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800706" y="1315849"/>
            <a:ext cx="420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스테이지 재설정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75FCC-900E-4A15-AB07-B2C66D676DD2}"/>
              </a:ext>
            </a:extLst>
          </p:cNvPr>
          <p:cNvSpPr txBox="1"/>
          <p:nvPr/>
        </p:nvSpPr>
        <p:spPr>
          <a:xfrm>
            <a:off x="800706" y="1903700"/>
            <a:ext cx="1062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우선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difficulty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에 따라 통과할 수 있는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similarity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 최솟값을 다르게 설정함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그 후 통과 여부에 따라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stage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를 재설정함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44DB98-E9D4-4BA6-B736-3CF174BF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00" y="2807265"/>
            <a:ext cx="4320000" cy="34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8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Python Deep Learning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800706" y="1315849"/>
            <a:ext cx="420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스테이지 재설정 예시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75FCC-900E-4A15-AB07-B2C66D676DD2}"/>
              </a:ext>
            </a:extLst>
          </p:cNvPr>
          <p:cNvSpPr txBox="1"/>
          <p:nvPr/>
        </p:nvSpPr>
        <p:spPr>
          <a:xfrm>
            <a:off x="800706" y="1903700"/>
            <a:ext cx="10624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성공하면 아래와 같이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stage 2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가 되어 실패하면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stage 1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 되어 다시 안드로이드의 연결을 기다림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B4D31-2F87-48CB-BC46-DBCA3DA2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59" y="3321057"/>
            <a:ext cx="7315159" cy="10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9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Android Optimization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1009775" y="1319658"/>
            <a:ext cx="313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Connection Overview</a:t>
            </a:r>
            <a:endParaRPr lang="ko-KR" altLang="en-US" sz="2400" b="1" u="sng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0189F1F-6418-464E-871D-EBACD17F4798}"/>
              </a:ext>
            </a:extLst>
          </p:cNvPr>
          <p:cNvSpPr/>
          <p:nvPr/>
        </p:nvSpPr>
        <p:spPr>
          <a:xfrm>
            <a:off x="1571346" y="2539015"/>
            <a:ext cx="3799644" cy="356522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67FA1-5B1C-43CA-B06B-8D1ADE19E323}"/>
              </a:ext>
            </a:extLst>
          </p:cNvPr>
          <p:cNvSpPr txBox="1"/>
          <p:nvPr/>
        </p:nvSpPr>
        <p:spPr>
          <a:xfrm>
            <a:off x="2925188" y="2710005"/>
            <a:ext cx="10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PYTHON</a:t>
            </a:r>
            <a:endParaRPr lang="ko-KR" altLang="en-US" b="1" dirty="0">
              <a:solidFill>
                <a:schemeClr val="accent1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BA09E2-6394-4D60-B536-6A7F3E886EEA}"/>
              </a:ext>
            </a:extLst>
          </p:cNvPr>
          <p:cNvSpPr/>
          <p:nvPr/>
        </p:nvSpPr>
        <p:spPr>
          <a:xfrm>
            <a:off x="6096000" y="1799019"/>
            <a:ext cx="5137719" cy="42963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6B1506E-3779-4AB8-BAD7-EF6FCB6F42A6}"/>
              </a:ext>
            </a:extLst>
          </p:cNvPr>
          <p:cNvSpPr/>
          <p:nvPr/>
        </p:nvSpPr>
        <p:spPr>
          <a:xfrm>
            <a:off x="2436917" y="3592734"/>
            <a:ext cx="2068497" cy="845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Server</a:t>
            </a:r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7D1D30-8F36-4C91-A902-C06EF5A4EC2E}"/>
              </a:ext>
            </a:extLst>
          </p:cNvPr>
          <p:cNvSpPr/>
          <p:nvPr/>
        </p:nvSpPr>
        <p:spPr>
          <a:xfrm>
            <a:off x="2415210" y="4945717"/>
            <a:ext cx="2068497" cy="845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OpenPose</a:t>
            </a:r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54B46F-0652-4B20-880A-92E467613FB4}"/>
              </a:ext>
            </a:extLst>
          </p:cNvPr>
          <p:cNvSpPr txBox="1"/>
          <p:nvPr/>
        </p:nvSpPr>
        <p:spPr>
          <a:xfrm>
            <a:off x="7773772" y="1889534"/>
            <a:ext cx="21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Android Platform</a:t>
            </a:r>
            <a:endParaRPr lang="ko-KR" altLang="en-US" b="1" dirty="0">
              <a:solidFill>
                <a:srgbClr val="FF000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EDBFCFC-FDC6-411F-856F-E20548A6D629}"/>
              </a:ext>
            </a:extLst>
          </p:cNvPr>
          <p:cNvSpPr/>
          <p:nvPr/>
        </p:nvSpPr>
        <p:spPr>
          <a:xfrm>
            <a:off x="9792325" y="2842835"/>
            <a:ext cx="1215128" cy="71646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Manifest</a:t>
            </a:r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86FF68B-4854-4A08-9491-0D2090749416}"/>
              </a:ext>
            </a:extLst>
          </p:cNvPr>
          <p:cNvSpPr/>
          <p:nvPr/>
        </p:nvSpPr>
        <p:spPr>
          <a:xfrm>
            <a:off x="9805472" y="4877491"/>
            <a:ext cx="1215128" cy="71646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Server</a:t>
            </a:r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920136B-0127-410F-9C0E-7ACEE5B1D245}"/>
              </a:ext>
            </a:extLst>
          </p:cNvPr>
          <p:cNvSpPr/>
          <p:nvPr/>
        </p:nvSpPr>
        <p:spPr>
          <a:xfrm>
            <a:off x="9826921" y="3921975"/>
            <a:ext cx="1215128" cy="71646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Camera</a:t>
            </a:r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195F916-7F54-4D23-AF6F-D72832BCB6E7}"/>
              </a:ext>
            </a:extLst>
          </p:cNvPr>
          <p:cNvCxnSpPr>
            <a:cxnSpLocks/>
          </p:cNvCxnSpPr>
          <p:nvPr/>
        </p:nvCxnSpPr>
        <p:spPr>
          <a:xfrm>
            <a:off x="3471166" y="4526511"/>
            <a:ext cx="1" cy="3399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6ECCBF0-A90A-404D-96EE-8F1672F94877}"/>
              </a:ext>
            </a:extLst>
          </p:cNvPr>
          <p:cNvSpPr/>
          <p:nvPr/>
        </p:nvSpPr>
        <p:spPr>
          <a:xfrm>
            <a:off x="6389931" y="2350057"/>
            <a:ext cx="3109176" cy="3520977"/>
          </a:xfrm>
          <a:prstGeom prst="round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6019013-83F4-4C0F-8E51-30FBDC026709}"/>
              </a:ext>
            </a:extLst>
          </p:cNvPr>
          <p:cNvSpPr/>
          <p:nvPr/>
        </p:nvSpPr>
        <p:spPr>
          <a:xfrm>
            <a:off x="6712015" y="4035721"/>
            <a:ext cx="1447542" cy="73307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Server</a:t>
            </a:r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585822-E3FF-481E-8E9E-58AFBEFFFB1D}"/>
              </a:ext>
            </a:extLst>
          </p:cNvPr>
          <p:cNvSpPr txBox="1"/>
          <p:nvPr/>
        </p:nvSpPr>
        <p:spPr>
          <a:xfrm>
            <a:off x="7225198" y="2497135"/>
            <a:ext cx="144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Unity Player</a:t>
            </a:r>
            <a:endParaRPr lang="ko-KR" altLang="en-US" b="1" dirty="0">
              <a:solidFill>
                <a:schemeClr val="accent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C07A266-5696-48E2-9A4E-A06350361B13}"/>
              </a:ext>
            </a:extLst>
          </p:cNvPr>
          <p:cNvSpPr/>
          <p:nvPr/>
        </p:nvSpPr>
        <p:spPr>
          <a:xfrm>
            <a:off x="6727725" y="4860886"/>
            <a:ext cx="2521379" cy="73307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Android Connection Module</a:t>
            </a:r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361D60F-5F05-4D6B-B214-F100453979CD}"/>
              </a:ext>
            </a:extLst>
          </p:cNvPr>
          <p:cNvSpPr/>
          <p:nvPr/>
        </p:nvSpPr>
        <p:spPr>
          <a:xfrm>
            <a:off x="6727725" y="3070914"/>
            <a:ext cx="2521379" cy="73307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Game Scene</a:t>
            </a:r>
            <a:endParaRPr lang="ko-KR" altLang="en-US" dirty="0"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0AA87D4-3D75-4C3D-B021-DD7B418C26D9}"/>
              </a:ext>
            </a:extLst>
          </p:cNvPr>
          <p:cNvCxnSpPr>
            <a:cxnSpLocks/>
          </p:cNvCxnSpPr>
          <p:nvPr/>
        </p:nvCxnSpPr>
        <p:spPr>
          <a:xfrm flipH="1">
            <a:off x="8664859" y="3884311"/>
            <a:ext cx="7882" cy="8844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63C7430-9660-4093-AC40-45BA70D68B5F}"/>
              </a:ext>
            </a:extLst>
          </p:cNvPr>
          <p:cNvCxnSpPr>
            <a:cxnSpLocks/>
          </p:cNvCxnSpPr>
          <p:nvPr/>
        </p:nvCxnSpPr>
        <p:spPr>
          <a:xfrm>
            <a:off x="7451496" y="3803985"/>
            <a:ext cx="0" cy="211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A2072A1-6204-4E45-9C08-A886BEB745FC}"/>
              </a:ext>
            </a:extLst>
          </p:cNvPr>
          <p:cNvCxnSpPr>
            <a:cxnSpLocks/>
          </p:cNvCxnSpPr>
          <p:nvPr/>
        </p:nvCxnSpPr>
        <p:spPr>
          <a:xfrm>
            <a:off x="4607540" y="3803985"/>
            <a:ext cx="2003272" cy="5176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6D0EF8E-3485-4DFC-B4B6-7DA233BD728A}"/>
              </a:ext>
            </a:extLst>
          </p:cNvPr>
          <p:cNvCxnSpPr>
            <a:cxnSpLocks/>
          </p:cNvCxnSpPr>
          <p:nvPr/>
        </p:nvCxnSpPr>
        <p:spPr>
          <a:xfrm flipH="1" flipV="1">
            <a:off x="4588450" y="4212226"/>
            <a:ext cx="1432638" cy="20652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1CB6BC1-3BD3-4142-BD34-51130494AD6A}"/>
              </a:ext>
            </a:extLst>
          </p:cNvPr>
          <p:cNvCxnSpPr/>
          <p:nvPr/>
        </p:nvCxnSpPr>
        <p:spPr>
          <a:xfrm flipV="1">
            <a:off x="9312676" y="4321627"/>
            <a:ext cx="465026" cy="7919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62D668F-B8BB-453E-AC32-AA74E84619D8}"/>
              </a:ext>
            </a:extLst>
          </p:cNvPr>
          <p:cNvCxnSpPr>
            <a:cxnSpLocks/>
          </p:cNvCxnSpPr>
          <p:nvPr/>
        </p:nvCxnSpPr>
        <p:spPr>
          <a:xfrm flipV="1">
            <a:off x="9324016" y="5339543"/>
            <a:ext cx="42509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3179597-83B4-4F3C-856A-E5C41E985D0E}"/>
              </a:ext>
            </a:extLst>
          </p:cNvPr>
          <p:cNvCxnSpPr>
            <a:cxnSpLocks/>
          </p:cNvCxnSpPr>
          <p:nvPr/>
        </p:nvCxnSpPr>
        <p:spPr>
          <a:xfrm>
            <a:off x="6021088" y="6277429"/>
            <a:ext cx="44182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9F78BF3-02CE-4341-A822-1E64CF1C1063}"/>
              </a:ext>
            </a:extLst>
          </p:cNvPr>
          <p:cNvCxnSpPr>
            <a:cxnSpLocks/>
          </p:cNvCxnSpPr>
          <p:nvPr/>
        </p:nvCxnSpPr>
        <p:spPr>
          <a:xfrm flipV="1">
            <a:off x="10434299" y="5718634"/>
            <a:ext cx="0" cy="5587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FCCDDB5-0AD8-4CB5-9E73-60D89B49996A}"/>
              </a:ext>
            </a:extLst>
          </p:cNvPr>
          <p:cNvSpPr txBox="1"/>
          <p:nvPr/>
        </p:nvSpPr>
        <p:spPr>
          <a:xfrm>
            <a:off x="7647056" y="6327100"/>
            <a:ext cx="1017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이미지 전송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96159A-7A7C-4415-AB54-B8BD1D3A73D6}"/>
              </a:ext>
            </a:extLst>
          </p:cNvPr>
          <p:cNvSpPr txBox="1"/>
          <p:nvPr/>
        </p:nvSpPr>
        <p:spPr>
          <a:xfrm>
            <a:off x="4397937" y="3242698"/>
            <a:ext cx="112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관절 좌표 및 유사도 전송</a:t>
            </a:r>
          </a:p>
        </p:txBody>
      </p:sp>
    </p:spTree>
    <p:extLst>
      <p:ext uri="{BB962C8B-B14F-4D97-AF65-F5344CB8AC3E}">
        <p14:creationId xmlns:p14="http://schemas.microsoft.com/office/powerpoint/2010/main" val="371447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3436" y="2084526"/>
            <a:ext cx="4530054" cy="3291042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FF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개요</a:t>
            </a:r>
            <a:endParaRPr lang="en-US" altLang="ko-KR" sz="2400" kern="0" dirty="0">
              <a:solidFill>
                <a:srgbClr val="FF000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내용</a:t>
            </a: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어플리케이션 구동</a:t>
            </a: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83436" y="1547180"/>
            <a:ext cx="4530054" cy="537346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목차</a:t>
            </a:r>
            <a:endParaRPr lang="ko-KR" altLang="en-US" sz="12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81933" y="163348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1512" y="163348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001091" y="163348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9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Android Optimization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800706" y="1315849"/>
            <a:ext cx="1062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안드로이드 플러그인 제작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75FCC-900E-4A15-AB07-B2C66D676DD2}"/>
              </a:ext>
            </a:extLst>
          </p:cNvPr>
          <p:cNvSpPr txBox="1"/>
          <p:nvPr/>
        </p:nvSpPr>
        <p:spPr>
          <a:xfrm>
            <a:off x="800706" y="1903700"/>
            <a:ext cx="10624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Unity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만으론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Android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환경을 제어하지 못함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카메라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갤러리에서 이미지 불러오기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)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따라서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Android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Studio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에서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Unity Player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와의 연동을 위한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AAR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플러그인 제작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Java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파일을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Module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로서 빌드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,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빌드 설정은 </a:t>
            </a:r>
            <a:r>
              <a:rPr lang="en-US" altLang="ko-KR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Build.gradle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로 제어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A0A286F-E20C-4887-97E7-AA611B086B1A}"/>
              </a:ext>
            </a:extLst>
          </p:cNvPr>
          <p:cNvGrpSpPr/>
          <p:nvPr/>
        </p:nvGrpSpPr>
        <p:grpSpPr>
          <a:xfrm>
            <a:off x="3709110" y="3104029"/>
            <a:ext cx="2386890" cy="1352550"/>
            <a:chOff x="1261832" y="2945690"/>
            <a:chExt cx="2386890" cy="135255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EEE384E-10B7-4AF5-8BEC-E086F6F5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1832" y="2945690"/>
              <a:ext cx="2324100" cy="1352550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46C5C8C-FA5C-416C-B1BB-50950BDF0AE5}"/>
                </a:ext>
              </a:extLst>
            </p:cNvPr>
            <p:cNvSpPr/>
            <p:nvPr/>
          </p:nvSpPr>
          <p:spPr>
            <a:xfrm>
              <a:off x="1437323" y="3230215"/>
              <a:ext cx="2211399" cy="41850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27A772-7C65-4E75-878E-B15F58EC844F}"/>
              </a:ext>
            </a:extLst>
          </p:cNvPr>
          <p:cNvGrpSpPr/>
          <p:nvPr/>
        </p:nvGrpSpPr>
        <p:grpSpPr>
          <a:xfrm>
            <a:off x="3692004" y="4510182"/>
            <a:ext cx="5305425" cy="1657350"/>
            <a:chOff x="1261832" y="4446896"/>
            <a:chExt cx="5305425" cy="165735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4466810-A183-4D5C-BA59-486FF010C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1832" y="4446896"/>
              <a:ext cx="5305425" cy="1657350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82ED989-5DCD-4971-B63B-82475832EE02}"/>
                </a:ext>
              </a:extLst>
            </p:cNvPr>
            <p:cNvSpPr/>
            <p:nvPr/>
          </p:nvSpPr>
          <p:spPr>
            <a:xfrm>
              <a:off x="1261832" y="5205181"/>
              <a:ext cx="2211399" cy="41850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4DEC21-BD3D-4502-8AFF-1F23B7105121}"/>
              </a:ext>
            </a:extLst>
          </p:cNvPr>
          <p:cNvGrpSpPr/>
          <p:nvPr/>
        </p:nvGrpSpPr>
        <p:grpSpPr>
          <a:xfrm>
            <a:off x="6174024" y="3246412"/>
            <a:ext cx="2823405" cy="1200329"/>
            <a:chOff x="7791156" y="3019022"/>
            <a:chExt cx="2823405" cy="12003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7362A9-AECD-4283-A5F9-118983BEE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406"/>
            <a:stretch/>
          </p:blipFill>
          <p:spPr>
            <a:xfrm>
              <a:off x="7791156" y="3019022"/>
              <a:ext cx="2823405" cy="1200329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EEE74A1-7898-4177-8F71-3C9E5E2EFEB3}"/>
                </a:ext>
              </a:extLst>
            </p:cNvPr>
            <p:cNvSpPr/>
            <p:nvPr/>
          </p:nvSpPr>
          <p:spPr>
            <a:xfrm>
              <a:off x="8097158" y="3335465"/>
              <a:ext cx="2211399" cy="41850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01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Android Optimization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800706" y="1315849"/>
            <a:ext cx="420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안드로이드 플러그인 제작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75FCC-900E-4A15-AB07-B2C66D676DD2}"/>
              </a:ext>
            </a:extLst>
          </p:cNvPr>
          <p:cNvSpPr txBox="1"/>
          <p:nvPr/>
        </p:nvSpPr>
        <p:spPr>
          <a:xfrm>
            <a:off x="800706" y="1903700"/>
            <a:ext cx="1062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빌드한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AAR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파일을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Unity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상에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Asset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으로 추가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빌드 설정에서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Custom Manifest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를 새로 만들어 필요한 권한을 획득</a:t>
            </a:r>
            <a:r>
              <a:rPr lang="en-US" altLang="ko-KR" sz="1200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(CAMERA, INTERNET, WRITE_EXTERNAL_STORAGE)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9CC80A-7229-4EDA-8B90-3A7178D67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744" y="3187157"/>
            <a:ext cx="3869396" cy="23447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61498C-697F-4595-8143-A75708829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51" y="3790653"/>
            <a:ext cx="5740586" cy="1036846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EA02F804-DC0B-4261-BFAC-CBD61EFFC6AF}"/>
              </a:ext>
            </a:extLst>
          </p:cNvPr>
          <p:cNvSpPr/>
          <p:nvPr/>
        </p:nvSpPr>
        <p:spPr>
          <a:xfrm>
            <a:off x="9160648" y="3251941"/>
            <a:ext cx="1645895" cy="11596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5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Android Optimization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A6733AC-A195-428C-9990-069B533C071E}"/>
              </a:ext>
            </a:extLst>
          </p:cNvPr>
          <p:cNvSpPr txBox="1"/>
          <p:nvPr/>
        </p:nvSpPr>
        <p:spPr>
          <a:xfrm>
            <a:off x="800706" y="1315849"/>
            <a:ext cx="1062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안드로이드 플러그인 제작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7DD8F1A-7C0C-4096-BB64-588576DED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77" y="2280886"/>
            <a:ext cx="4440384" cy="3209550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7A02BBB-EDE6-48F3-9E00-EF3464E4EA0B}"/>
              </a:ext>
            </a:extLst>
          </p:cNvPr>
          <p:cNvSpPr/>
          <p:nvPr/>
        </p:nvSpPr>
        <p:spPr>
          <a:xfrm>
            <a:off x="5500242" y="2920797"/>
            <a:ext cx="1631454" cy="34289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58C0FA3-CB7D-4433-B4A4-BFE88EB9E136}"/>
              </a:ext>
            </a:extLst>
          </p:cNvPr>
          <p:cNvSpPr/>
          <p:nvPr/>
        </p:nvSpPr>
        <p:spPr>
          <a:xfrm>
            <a:off x="5500242" y="4406976"/>
            <a:ext cx="1631454" cy="34289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205540-6DDF-45D7-88EC-31E8368BF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188" y="2318259"/>
            <a:ext cx="3322441" cy="15910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F983AB-150E-4453-9274-426FE9306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561" t="70989" r="39584" b="4838"/>
          <a:stretch/>
        </p:blipFill>
        <p:spPr>
          <a:xfrm>
            <a:off x="7188188" y="4183368"/>
            <a:ext cx="3322441" cy="13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74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Android Optimization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800706" y="1315849"/>
            <a:ext cx="4206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Unity-Android Optimization</a:t>
            </a:r>
            <a:endParaRPr lang="ko-KR" altLang="en-US" sz="2400" b="1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75FCC-900E-4A15-AB07-B2C66D676DD2}"/>
              </a:ext>
            </a:extLst>
          </p:cNvPr>
          <p:cNvSpPr txBox="1"/>
          <p:nvPr/>
        </p:nvSpPr>
        <p:spPr>
          <a:xfrm>
            <a:off x="800706" y="1903700"/>
            <a:ext cx="1062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Unity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에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C#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스크립트를 추가하여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Android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인스턴스를 제어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UnityInstanceCall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함수를 이용하여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Android Plugin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 인스턴스를 불러옴 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7167DD8-E94B-49F2-8C69-3AC7B490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569" y="3045986"/>
            <a:ext cx="4716975" cy="30648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5B2C45-B67B-471F-A5A6-8F07AFFA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01" y="3650598"/>
            <a:ext cx="4825626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89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Android Optimization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내용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7664BD-4BCD-44D7-AEBA-CCBBE5FF1529}"/>
              </a:ext>
            </a:extLst>
          </p:cNvPr>
          <p:cNvSpPr txBox="1"/>
          <p:nvPr/>
        </p:nvSpPr>
        <p:spPr>
          <a:xfrm>
            <a:off x="800706" y="1315849"/>
            <a:ext cx="473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Python-Unity </a:t>
            </a:r>
            <a:r>
              <a:rPr lang="ko-KR" altLang="en-US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서버 플러그인 제작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075FCC-900E-4A15-AB07-B2C66D676DD2}"/>
              </a:ext>
            </a:extLst>
          </p:cNvPr>
          <p:cNvSpPr txBox="1"/>
          <p:nvPr/>
        </p:nvSpPr>
        <p:spPr>
          <a:xfrm>
            <a:off x="800706" y="1903700"/>
            <a:ext cx="1062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OpenPose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로 도출한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3D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모델의 관절 좌표 및 유사도를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Unity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에 연동 필요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TCP/IP 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소켓 통신으로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String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의 형태로 해당 정보 전송</a:t>
            </a:r>
            <a:endParaRPr lang="en-US" altLang="ko-KR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DFB57E-7A82-482A-96FA-0D82278D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3"/>
          <a:stretch/>
        </p:blipFill>
        <p:spPr>
          <a:xfrm>
            <a:off x="952501" y="3179257"/>
            <a:ext cx="4821912" cy="2257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13444B-DE78-455A-A2DA-381050E18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646" y="3179257"/>
            <a:ext cx="5266073" cy="228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8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83436" y="2084526"/>
            <a:ext cx="4530054" cy="3291042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4064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개요</a:t>
            </a: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내용</a:t>
            </a: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endParaRPr lang="en-US" altLang="ko-KR" sz="24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marL="971550" lvl="1" indent="-514350" latinLnBrk="0">
              <a:buAutoNum type="arabicPeriod"/>
              <a:defRPr/>
            </a:pPr>
            <a:r>
              <a:rPr lang="ko-KR" altLang="en-US" sz="2400" kern="0" dirty="0">
                <a:solidFill>
                  <a:srgbClr val="FF00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어플리케이션 구동</a:t>
            </a:r>
            <a:endParaRPr lang="en-US" altLang="ko-KR" sz="2400" kern="0" dirty="0">
              <a:solidFill>
                <a:srgbClr val="FF000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83436" y="1547180"/>
            <a:ext cx="4530054" cy="537346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목차</a:t>
            </a:r>
            <a:endParaRPr lang="ko-KR" altLang="en-US" sz="12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81933" y="163348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691512" y="163348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001091" y="163348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97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86966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Simulation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어플리케이션 구동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Test2">
            <a:hlinkClick r:id="" action="ppaction://media"/>
            <a:extLst>
              <a:ext uri="{FF2B5EF4-FFF2-40B4-BE49-F238E27FC236}">
                <a16:creationId xmlns:a16="http://schemas.microsoft.com/office/drawing/2014/main" id="{EE6B6A7F-E3EC-4E20-8882-F273CF152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301" y="1043060"/>
            <a:ext cx="9915398" cy="557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2352675" y="4551671"/>
            <a:ext cx="7515225" cy="589472"/>
          </a:xfrm>
          <a:prstGeom prst="trapezoid">
            <a:avLst>
              <a:gd name="adj" fmla="val 183067"/>
            </a:avLst>
          </a:prstGeom>
          <a:gradFill flip="none" rotWithShape="1">
            <a:gsLst>
              <a:gs pos="0">
                <a:schemeClr val="tx1">
                  <a:alpha val="13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21364" y="4551671"/>
            <a:ext cx="5400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217940-5B66-41B1-8AF7-80E44F73F013}"/>
              </a:ext>
            </a:extLst>
          </p:cNvPr>
          <p:cNvSpPr txBox="1"/>
          <p:nvPr/>
        </p:nvSpPr>
        <p:spPr>
          <a:xfrm>
            <a:off x="3421364" y="3782229"/>
            <a:ext cx="540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600" dirty="0">
                <a:solidFill>
                  <a:schemeClr val="tx2">
                    <a:lumMod val="75000"/>
                  </a:schemeClr>
                </a:solidFill>
                <a:latin typeface="Infinity Sans Bold" panose="020B0803000000000000" pitchFamily="50" charset="-127"/>
                <a:ea typeface="Infinity Sans Bold" panose="020B0803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4811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Wall</a:t>
            </a:r>
            <a:r>
              <a:rPr lang="ko-KR" altLang="en-US" sz="2000" b="1" i="1" kern="0" dirty="0">
                <a:solidFill>
                  <a:srgbClr val="5B6176"/>
                </a:solidFill>
              </a:rPr>
              <a:t> </a:t>
            </a:r>
            <a:r>
              <a:rPr lang="en-US" altLang="ko-KR" sz="2000" b="1" i="1" kern="0" dirty="0">
                <a:solidFill>
                  <a:srgbClr val="5B6176"/>
                </a:solidFill>
              </a:rPr>
              <a:t>Dodge</a:t>
            </a:r>
            <a:endParaRPr lang="ko-KR" altLang="en-US" sz="2000" b="1" i="1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개요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BBACF-336E-44BA-B211-7E872B204163}"/>
              </a:ext>
            </a:extLst>
          </p:cNvPr>
          <p:cNvSpPr txBox="1"/>
          <p:nvPr/>
        </p:nvSpPr>
        <p:spPr>
          <a:xfrm>
            <a:off x="800707" y="1156124"/>
            <a:ext cx="266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Wall Dodge</a:t>
            </a:r>
            <a:endParaRPr lang="ko-KR" altLang="en-US" sz="2400" b="1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F3F9BA00-E922-4BE1-B175-749D51A06EAC}"/>
              </a:ext>
            </a:extLst>
          </p:cNvPr>
          <p:cNvSpPr/>
          <p:nvPr/>
        </p:nvSpPr>
        <p:spPr>
          <a:xfrm>
            <a:off x="5965902" y="4014439"/>
            <a:ext cx="5687122" cy="2007220"/>
          </a:xfrm>
          <a:custGeom>
            <a:avLst/>
            <a:gdLst>
              <a:gd name="connsiteX0" fmla="*/ 0 w 5687122"/>
              <a:gd name="connsiteY0" fmla="*/ 0 h 2007220"/>
              <a:gd name="connsiteX1" fmla="*/ 2653991 w 5687122"/>
              <a:gd name="connsiteY1" fmla="*/ 2007220 h 2007220"/>
              <a:gd name="connsiteX2" fmla="*/ 5687122 w 5687122"/>
              <a:gd name="connsiteY2" fmla="*/ 1929161 h 2007220"/>
              <a:gd name="connsiteX3" fmla="*/ 1605776 w 5687122"/>
              <a:gd name="connsiteY3" fmla="*/ 11151 h 2007220"/>
              <a:gd name="connsiteX4" fmla="*/ 0 w 5687122"/>
              <a:gd name="connsiteY4" fmla="*/ 0 h 200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7122" h="2007220">
                <a:moveTo>
                  <a:pt x="0" y="0"/>
                </a:moveTo>
                <a:lnTo>
                  <a:pt x="2653991" y="2007220"/>
                </a:lnTo>
                <a:lnTo>
                  <a:pt x="5687122" y="1929161"/>
                </a:lnTo>
                <a:lnTo>
                  <a:pt x="1605776" y="111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 descr="작도 단색으로 채워진">
            <a:extLst>
              <a:ext uri="{FF2B5EF4-FFF2-40B4-BE49-F238E27FC236}">
                <a16:creationId xmlns:a16="http://schemas.microsoft.com/office/drawing/2014/main" id="{ADED435D-7CBC-4F9B-A132-E59463FA6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422" y="3432686"/>
            <a:ext cx="2160000" cy="2160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36210D7-8938-4DC4-B284-7229BBB38D63}"/>
              </a:ext>
            </a:extLst>
          </p:cNvPr>
          <p:cNvGrpSpPr/>
          <p:nvPr/>
        </p:nvGrpSpPr>
        <p:grpSpPr>
          <a:xfrm>
            <a:off x="6109140" y="2665025"/>
            <a:ext cx="1443746" cy="1440001"/>
            <a:chOff x="5024605" y="1987373"/>
            <a:chExt cx="2526555" cy="252000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F318EE-010C-460B-B78C-A0D313255F32}"/>
                </a:ext>
              </a:extLst>
            </p:cNvPr>
            <p:cNvSpPr/>
            <p:nvPr/>
          </p:nvSpPr>
          <p:spPr>
            <a:xfrm>
              <a:off x="5024605" y="1987373"/>
              <a:ext cx="2520000" cy="2520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래픽 23" descr="작도 단색으로 채워진">
              <a:extLst>
                <a:ext uri="{FF2B5EF4-FFF2-40B4-BE49-F238E27FC236}">
                  <a16:creationId xmlns:a16="http://schemas.microsoft.com/office/drawing/2014/main" id="{F802E8F3-D1DC-4F9E-A091-ADDB5DC4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31162" y="1987377"/>
              <a:ext cx="2519998" cy="251999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F5BD5FF-8B78-421D-A495-3F40D5A76F2D}"/>
              </a:ext>
            </a:extLst>
          </p:cNvPr>
          <p:cNvSpPr txBox="1"/>
          <p:nvPr/>
        </p:nvSpPr>
        <p:spPr>
          <a:xfrm>
            <a:off x="800706" y="1617789"/>
            <a:ext cx="811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Pose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Estimation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으로 생성한 아바타를 응용해 벽을 통과하는 게임을 진행</a:t>
            </a:r>
          </a:p>
        </p:txBody>
      </p:sp>
      <p:pic>
        <p:nvPicPr>
          <p:cNvPr id="32" name="Picture 6" descr="이미지">
            <a:extLst>
              <a:ext uri="{FF2B5EF4-FFF2-40B4-BE49-F238E27FC236}">
                <a16:creationId xmlns:a16="http://schemas.microsoft.com/office/drawing/2014/main" id="{CDCB5064-0616-45C9-B686-CF6B3A87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58" y="2665024"/>
            <a:ext cx="395631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70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000" b="1" i="1" kern="0" dirty="0">
                <a:solidFill>
                  <a:srgbClr val="5B6176"/>
                </a:solidFill>
              </a:rPr>
              <a:t>Wall Dodge</a:t>
            </a:r>
            <a:endParaRPr lang="ko-KR" altLang="en-US" sz="4800" kern="0" dirty="0">
              <a:solidFill>
                <a:srgbClr val="5B6176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개요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BBACF-336E-44BA-B211-7E872B204163}"/>
              </a:ext>
            </a:extLst>
          </p:cNvPr>
          <p:cNvSpPr txBox="1"/>
          <p:nvPr/>
        </p:nvSpPr>
        <p:spPr>
          <a:xfrm>
            <a:off x="800707" y="1156124"/>
            <a:ext cx="266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Wall Dodge</a:t>
            </a:r>
            <a:endParaRPr lang="ko-KR" altLang="en-US" sz="2400" b="1" dirty="0">
              <a:solidFill>
                <a:srgbClr val="333F50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74363F9A-184B-4A1E-8991-13C34E234B16}"/>
              </a:ext>
            </a:extLst>
          </p:cNvPr>
          <p:cNvSpPr/>
          <p:nvPr/>
        </p:nvSpPr>
        <p:spPr>
          <a:xfrm>
            <a:off x="5965902" y="4014439"/>
            <a:ext cx="5687122" cy="2007220"/>
          </a:xfrm>
          <a:custGeom>
            <a:avLst/>
            <a:gdLst>
              <a:gd name="connsiteX0" fmla="*/ 0 w 5687122"/>
              <a:gd name="connsiteY0" fmla="*/ 0 h 2007220"/>
              <a:gd name="connsiteX1" fmla="*/ 2653991 w 5687122"/>
              <a:gd name="connsiteY1" fmla="*/ 2007220 h 2007220"/>
              <a:gd name="connsiteX2" fmla="*/ 5687122 w 5687122"/>
              <a:gd name="connsiteY2" fmla="*/ 1929161 h 2007220"/>
              <a:gd name="connsiteX3" fmla="*/ 1605776 w 5687122"/>
              <a:gd name="connsiteY3" fmla="*/ 11151 h 2007220"/>
              <a:gd name="connsiteX4" fmla="*/ 0 w 5687122"/>
              <a:gd name="connsiteY4" fmla="*/ 0 h 200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7122" h="2007220">
                <a:moveTo>
                  <a:pt x="0" y="0"/>
                </a:moveTo>
                <a:lnTo>
                  <a:pt x="2653991" y="2007220"/>
                </a:lnTo>
                <a:lnTo>
                  <a:pt x="5687122" y="1929161"/>
                </a:lnTo>
                <a:lnTo>
                  <a:pt x="1605776" y="111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260A02D-0102-42A5-9B3F-137A39C7F779}"/>
              </a:ext>
            </a:extLst>
          </p:cNvPr>
          <p:cNvGrpSpPr/>
          <p:nvPr/>
        </p:nvGrpSpPr>
        <p:grpSpPr>
          <a:xfrm>
            <a:off x="8838422" y="3205024"/>
            <a:ext cx="2520000" cy="2520000"/>
            <a:chOff x="5024605" y="1987373"/>
            <a:chExt cx="2520000" cy="2520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F08587B-50BF-4677-9201-9AF666E4E506}"/>
                </a:ext>
              </a:extLst>
            </p:cNvPr>
            <p:cNvSpPr/>
            <p:nvPr/>
          </p:nvSpPr>
          <p:spPr>
            <a:xfrm>
              <a:off x="5024605" y="1987373"/>
              <a:ext cx="2520000" cy="25200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래픽 3" descr="작도 단색으로 채워진">
              <a:extLst>
                <a:ext uri="{FF2B5EF4-FFF2-40B4-BE49-F238E27FC236}">
                  <a16:creationId xmlns:a16="http://schemas.microsoft.com/office/drawing/2014/main" id="{3CF4F47F-9B38-422E-AF0C-5C4D04E16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4605" y="1987374"/>
              <a:ext cx="2519999" cy="2519999"/>
            </a:xfrm>
            <a:prstGeom prst="rect">
              <a:avLst/>
            </a:prstGeom>
          </p:spPr>
        </p:pic>
      </p:grpSp>
      <p:pic>
        <p:nvPicPr>
          <p:cNvPr id="20" name="그래픽 19" descr="작도 단색으로 채워진">
            <a:extLst>
              <a:ext uri="{FF2B5EF4-FFF2-40B4-BE49-F238E27FC236}">
                <a16:creationId xmlns:a16="http://schemas.microsoft.com/office/drawing/2014/main" id="{ADED435D-7CBC-4F9B-A132-E59463FA6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422" y="3432686"/>
            <a:ext cx="2160000" cy="216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F5BD5FF-8B78-421D-A495-3F40D5A76F2D}"/>
              </a:ext>
            </a:extLst>
          </p:cNvPr>
          <p:cNvSpPr txBox="1"/>
          <p:nvPr/>
        </p:nvSpPr>
        <p:spPr>
          <a:xfrm>
            <a:off x="800706" y="1617789"/>
            <a:ext cx="832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Pose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  <a:r>
              <a:rPr lang="en-US" altLang="ko-KR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Estimation</a:t>
            </a:r>
            <a:r>
              <a:rPr lang="ko-KR" altLang="en-US" dirty="0">
                <a:solidFill>
                  <a:srgbClr val="333F5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으로 생성한 아바타를 응용해 벽을 통과하는 게임을 진행</a:t>
            </a:r>
          </a:p>
        </p:txBody>
      </p:sp>
      <p:pic>
        <p:nvPicPr>
          <p:cNvPr id="36" name="Picture 6" descr="이미지">
            <a:extLst>
              <a:ext uri="{FF2B5EF4-FFF2-40B4-BE49-F238E27FC236}">
                <a16:creationId xmlns:a16="http://schemas.microsoft.com/office/drawing/2014/main" id="{FF686175-94B1-4D22-84D3-6F5494293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58" y="2665024"/>
            <a:ext cx="395631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1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000" b="1" i="1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흐름도</a:t>
            </a:r>
            <a:endParaRPr lang="ko-KR" altLang="en-US" sz="48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11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개요</a:t>
              </a:r>
              <a:endParaRPr lang="ko-KR" altLang="en-US" sz="66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/>
          <p:cNvGrpSpPr/>
          <p:nvPr/>
        </p:nvGrpSpPr>
        <p:grpSpPr>
          <a:xfrm>
            <a:off x="940600" y="1662893"/>
            <a:ext cx="3300400" cy="3706045"/>
            <a:chOff x="1105700" y="1377555"/>
            <a:chExt cx="3300400" cy="3706045"/>
          </a:xfrm>
        </p:grpSpPr>
        <p:cxnSp>
          <p:nvCxnSpPr>
            <p:cNvPr id="109" name="직선 연결선 108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3942895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직사각형 112"/>
          <p:cNvSpPr/>
          <p:nvPr/>
        </p:nvSpPr>
        <p:spPr>
          <a:xfrm>
            <a:off x="880511" y="1607440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96999" y="5001489"/>
            <a:ext cx="2387601" cy="892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게임 시작</a:t>
            </a:r>
            <a:endParaRPr lang="en-US" altLang="ko-KR" sz="1400" b="1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게임을 시작하면</a:t>
            </a:r>
            <a:endParaRPr lang="en-US" altLang="ko-KR" sz="110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포즈를 제시함</a:t>
            </a:r>
            <a:endParaRPr lang="en-US" altLang="ko-KR" sz="110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4603002" y="1662893"/>
            <a:ext cx="3300400" cy="3706045"/>
            <a:chOff x="1105700" y="1377555"/>
            <a:chExt cx="3300400" cy="3706045"/>
          </a:xfrm>
        </p:grpSpPr>
        <p:cxnSp>
          <p:nvCxnSpPr>
            <p:cNvPr id="117" name="직선 연결선 116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직사각형 120"/>
          <p:cNvSpPr/>
          <p:nvPr/>
        </p:nvSpPr>
        <p:spPr>
          <a:xfrm>
            <a:off x="4542913" y="1607440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59401" y="5001489"/>
            <a:ext cx="2387601" cy="1146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사진 촬영</a:t>
            </a:r>
            <a:endParaRPr lang="en-US" altLang="ko-KR" sz="1400" b="1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포즈를 취하면</a:t>
            </a:r>
            <a:endParaRPr lang="en-US" altLang="ko-KR" sz="110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게임 자체적으로 사진 촬영 후</a:t>
            </a:r>
            <a:endParaRPr lang="en-US" altLang="ko-KR" sz="110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서버로 사진을 전송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8721804" y="2164938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8265404" y="1662893"/>
            <a:ext cx="3300400" cy="3706045"/>
            <a:chOff x="1105700" y="1377555"/>
            <a:chExt cx="3300400" cy="3706045"/>
          </a:xfrm>
        </p:grpSpPr>
        <p:cxnSp>
          <p:nvCxnSpPr>
            <p:cNvPr id="125" name="직선 연결선 124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직사각형 128"/>
          <p:cNvSpPr/>
          <p:nvPr/>
        </p:nvSpPr>
        <p:spPr>
          <a:xfrm>
            <a:off x="8205315" y="1607440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721803" y="5001489"/>
            <a:ext cx="2387601" cy="1144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Pose Estimation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서버에서 받은 사진을</a:t>
            </a:r>
            <a:endParaRPr lang="en-US" altLang="ko-KR" sz="110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딥러닝으로</a:t>
            </a:r>
            <a:r>
              <a:rPr lang="ko-KR" altLang="en-US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스켈레톤 제작 후</a:t>
            </a:r>
            <a:endParaRPr lang="en-US" altLang="ko-KR" sz="110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서버로 전송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737B4A-8614-4168-836D-16125CF57AF3}"/>
              </a:ext>
            </a:extLst>
          </p:cNvPr>
          <p:cNvGrpSpPr/>
          <p:nvPr/>
        </p:nvGrpSpPr>
        <p:grpSpPr>
          <a:xfrm>
            <a:off x="1397000" y="2164938"/>
            <a:ext cx="2387600" cy="2692403"/>
            <a:chOff x="1397000" y="2164938"/>
            <a:chExt cx="2387600" cy="2692403"/>
          </a:xfrm>
        </p:grpSpPr>
        <p:sp>
          <p:nvSpPr>
            <p:cNvPr id="107" name="직사각형 106"/>
            <p:cNvSpPr/>
            <p:nvPr/>
          </p:nvSpPr>
          <p:spPr>
            <a:xfrm>
              <a:off x="1397000" y="2164938"/>
              <a:ext cx="2387600" cy="26924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0" name="그래픽 39" descr="작도 단색으로 채워진">
              <a:extLst>
                <a:ext uri="{FF2B5EF4-FFF2-40B4-BE49-F238E27FC236}">
                  <a16:creationId xmlns:a16="http://schemas.microsoft.com/office/drawing/2014/main" id="{6F609D83-2470-4DB6-80AA-6C7034CFF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6205" y="2427331"/>
              <a:ext cx="2160000" cy="216000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DC0FED-624F-471C-8536-1B31D48C9809}"/>
              </a:ext>
            </a:extLst>
          </p:cNvPr>
          <p:cNvGrpSpPr/>
          <p:nvPr/>
        </p:nvGrpSpPr>
        <p:grpSpPr>
          <a:xfrm>
            <a:off x="5059402" y="2164938"/>
            <a:ext cx="2388960" cy="2692403"/>
            <a:chOff x="5059402" y="2164938"/>
            <a:chExt cx="2388960" cy="2692403"/>
          </a:xfrm>
        </p:grpSpPr>
        <p:sp>
          <p:nvSpPr>
            <p:cNvPr id="115" name="직사각형 114"/>
            <p:cNvSpPr/>
            <p:nvPr/>
          </p:nvSpPr>
          <p:spPr>
            <a:xfrm>
              <a:off x="5059402" y="2164938"/>
              <a:ext cx="2387600" cy="26924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" name="그래픽 3" descr="카메라 단색으로 채워진">
              <a:extLst>
                <a:ext uri="{FF2B5EF4-FFF2-40B4-BE49-F238E27FC236}">
                  <a16:creationId xmlns:a16="http://schemas.microsoft.com/office/drawing/2014/main" id="{DF18972D-7304-4DCD-9C18-0F226B4DF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7820" y="2349000"/>
              <a:ext cx="1045673" cy="1045673"/>
            </a:xfrm>
            <a:prstGeom prst="rect">
              <a:avLst/>
            </a:prstGeom>
          </p:spPr>
        </p:pic>
        <p:pic>
          <p:nvPicPr>
            <p:cNvPr id="41" name="그래픽 40" descr="작도 단색으로 채워진">
              <a:extLst>
                <a:ext uri="{FF2B5EF4-FFF2-40B4-BE49-F238E27FC236}">
                  <a16:creationId xmlns:a16="http://schemas.microsoft.com/office/drawing/2014/main" id="{BC07506E-F1F1-4828-913C-42B9C7D20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65390" y="3364215"/>
              <a:ext cx="1482972" cy="1482973"/>
            </a:xfrm>
            <a:prstGeom prst="rect">
              <a:avLst/>
            </a:prstGeom>
          </p:spPr>
        </p:pic>
      </p:grpSp>
      <p:pic>
        <p:nvPicPr>
          <p:cNvPr id="131" name="그래픽 130" descr="작도 단색으로 채워진">
            <a:extLst>
              <a:ext uri="{FF2B5EF4-FFF2-40B4-BE49-F238E27FC236}">
                <a16:creationId xmlns:a16="http://schemas.microsoft.com/office/drawing/2014/main" id="{227F216D-52E8-4A1C-9362-CD03D8FDE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6798" y="2164938"/>
            <a:ext cx="1319220" cy="13192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F474D7B9-ABBF-4B23-9AE1-5A40CAC8CFFE}"/>
                  </a:ext>
                </a:extLst>
              </p14:cNvPr>
              <p14:cNvContentPartPr/>
              <p14:nvPr/>
            </p14:nvContentPartPr>
            <p14:xfrm>
              <a:off x="10223577" y="3728599"/>
              <a:ext cx="360" cy="360"/>
            </p14:xfrm>
          </p:contentPart>
        </mc:Choice>
        <mc:Fallback xmlns=""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F474D7B9-ABBF-4B23-9AE1-5A40CAC8CF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05577" y="371095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3" name="잉크 132">
                <a:extLst>
                  <a:ext uri="{FF2B5EF4-FFF2-40B4-BE49-F238E27FC236}">
                    <a16:creationId xmlns:a16="http://schemas.microsoft.com/office/drawing/2014/main" id="{FBA2C016-A854-46BC-9E42-9FEDF6654EAA}"/>
                  </a:ext>
                </a:extLst>
              </p14:cNvPr>
              <p14:cNvContentPartPr/>
              <p14:nvPr/>
            </p14:nvContentPartPr>
            <p14:xfrm>
              <a:off x="10512297" y="3744799"/>
              <a:ext cx="360" cy="360"/>
            </p14:xfrm>
          </p:contentPart>
        </mc:Choice>
        <mc:Fallback xmlns="">
          <p:pic>
            <p:nvPicPr>
              <p:cNvPr id="133" name="잉크 132">
                <a:extLst>
                  <a:ext uri="{FF2B5EF4-FFF2-40B4-BE49-F238E27FC236}">
                    <a16:creationId xmlns:a16="http://schemas.microsoft.com/office/drawing/2014/main" id="{FBA2C016-A854-46BC-9E42-9FEDF6654E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94657" y="372715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4" name="잉크 133">
                <a:extLst>
                  <a:ext uri="{FF2B5EF4-FFF2-40B4-BE49-F238E27FC236}">
                    <a16:creationId xmlns:a16="http://schemas.microsoft.com/office/drawing/2014/main" id="{1339AA31-319B-480C-A03C-FA2C6F218B9D}"/>
                  </a:ext>
                </a:extLst>
              </p14:cNvPr>
              <p14:cNvContentPartPr/>
              <p14:nvPr/>
            </p14:nvContentPartPr>
            <p14:xfrm>
              <a:off x="10383777" y="3672799"/>
              <a:ext cx="360" cy="360"/>
            </p14:xfrm>
          </p:contentPart>
        </mc:Choice>
        <mc:Fallback xmlns="">
          <p:pic>
            <p:nvPicPr>
              <p:cNvPr id="134" name="잉크 133">
                <a:extLst>
                  <a:ext uri="{FF2B5EF4-FFF2-40B4-BE49-F238E27FC236}">
                    <a16:creationId xmlns:a16="http://schemas.microsoft.com/office/drawing/2014/main" id="{1339AA31-319B-480C-A03C-FA2C6F218B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66137" y="365479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5" name="잉크 134">
                <a:extLst>
                  <a:ext uri="{FF2B5EF4-FFF2-40B4-BE49-F238E27FC236}">
                    <a16:creationId xmlns:a16="http://schemas.microsoft.com/office/drawing/2014/main" id="{0DA9E9BD-B6BA-4D6F-B095-CC1133DF1863}"/>
                  </a:ext>
                </a:extLst>
              </p14:cNvPr>
              <p14:cNvContentPartPr/>
              <p14:nvPr/>
            </p14:nvContentPartPr>
            <p14:xfrm>
              <a:off x="10793097" y="3696559"/>
              <a:ext cx="360" cy="360"/>
            </p14:xfrm>
          </p:contentPart>
        </mc:Choice>
        <mc:Fallback xmlns="">
          <p:pic>
            <p:nvPicPr>
              <p:cNvPr id="135" name="잉크 134">
                <a:extLst>
                  <a:ext uri="{FF2B5EF4-FFF2-40B4-BE49-F238E27FC236}">
                    <a16:creationId xmlns:a16="http://schemas.microsoft.com/office/drawing/2014/main" id="{0DA9E9BD-B6BA-4D6F-B095-CC1133DF18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75457" y="367891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6" name="잉크 135">
                <a:extLst>
                  <a:ext uri="{FF2B5EF4-FFF2-40B4-BE49-F238E27FC236}">
                    <a16:creationId xmlns:a16="http://schemas.microsoft.com/office/drawing/2014/main" id="{E9FF41ED-2DBC-41A6-B481-A73D75FF004D}"/>
                  </a:ext>
                </a:extLst>
              </p14:cNvPr>
              <p14:cNvContentPartPr/>
              <p14:nvPr/>
            </p14:nvContentPartPr>
            <p14:xfrm>
              <a:off x="10969497" y="3503959"/>
              <a:ext cx="360" cy="360"/>
            </p14:xfrm>
          </p:contentPart>
        </mc:Choice>
        <mc:Fallback xmlns="">
          <p:pic>
            <p:nvPicPr>
              <p:cNvPr id="136" name="잉크 135">
                <a:extLst>
                  <a:ext uri="{FF2B5EF4-FFF2-40B4-BE49-F238E27FC236}">
                    <a16:creationId xmlns:a16="http://schemas.microsoft.com/office/drawing/2014/main" id="{E9FF41ED-2DBC-41A6-B481-A73D75FF00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51857" y="348631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7" name="잉크 136">
                <a:extLst>
                  <a:ext uri="{FF2B5EF4-FFF2-40B4-BE49-F238E27FC236}">
                    <a16:creationId xmlns:a16="http://schemas.microsoft.com/office/drawing/2014/main" id="{E4CF9A3A-F5F8-477F-820B-00EC75E8E282}"/>
                  </a:ext>
                </a:extLst>
              </p14:cNvPr>
              <p14:cNvContentPartPr/>
              <p14:nvPr/>
            </p14:nvContentPartPr>
            <p14:xfrm>
              <a:off x="10376217" y="3937399"/>
              <a:ext cx="360" cy="360"/>
            </p14:xfrm>
          </p:contentPart>
        </mc:Choice>
        <mc:Fallback xmlns="">
          <p:pic>
            <p:nvPicPr>
              <p:cNvPr id="137" name="잉크 136">
                <a:extLst>
                  <a:ext uri="{FF2B5EF4-FFF2-40B4-BE49-F238E27FC236}">
                    <a16:creationId xmlns:a16="http://schemas.microsoft.com/office/drawing/2014/main" id="{E4CF9A3A-F5F8-477F-820B-00EC75E8E2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58217" y="391939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FE04131F-8994-49D0-9306-421DD8CD6B0D}"/>
                  </a:ext>
                </a:extLst>
              </p14:cNvPr>
              <p14:cNvContentPartPr/>
              <p14:nvPr/>
            </p14:nvContentPartPr>
            <p14:xfrm>
              <a:off x="10263537" y="4450399"/>
              <a:ext cx="360" cy="360"/>
            </p14:xfrm>
          </p:contentPart>
        </mc:Choice>
        <mc:Fallback xmlns=""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FE04131F-8994-49D0-9306-421DD8CD6B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45897" y="443275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A5DA8BF6-9B73-4819-853C-17EA521F268B}"/>
                  </a:ext>
                </a:extLst>
              </p14:cNvPr>
              <p14:cNvContentPartPr/>
              <p14:nvPr/>
            </p14:nvContentPartPr>
            <p14:xfrm>
              <a:off x="10480257" y="4458679"/>
              <a:ext cx="360" cy="360"/>
            </p14:xfrm>
          </p:contentPart>
        </mc:Choice>
        <mc:Fallback xmlns=""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A5DA8BF6-9B73-4819-853C-17EA521F26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62617" y="444103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87D9F991-E8AB-48B2-B7EE-3AC5A22FB288}"/>
                  </a:ext>
                </a:extLst>
              </p14:cNvPr>
              <p14:cNvContentPartPr/>
              <p14:nvPr/>
            </p14:nvContentPartPr>
            <p14:xfrm>
              <a:off x="10207377" y="4771159"/>
              <a:ext cx="360" cy="360"/>
            </p14:xfrm>
          </p:contentPart>
        </mc:Choice>
        <mc:Fallback xmlns=""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87D9F991-E8AB-48B2-B7EE-3AC5A22FB2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89737" y="475351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3B82D6AD-05A4-4464-8682-FBD3D7FDB66D}"/>
                  </a:ext>
                </a:extLst>
              </p14:cNvPr>
              <p14:cNvContentPartPr/>
              <p14:nvPr/>
            </p14:nvContentPartPr>
            <p14:xfrm>
              <a:off x="10528497" y="4771159"/>
              <a:ext cx="360" cy="360"/>
            </p14:xfrm>
          </p:contentPart>
        </mc:Choice>
        <mc:Fallback xmlns=""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3B82D6AD-05A4-4464-8682-FBD3D7FDB6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10857" y="475351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2" name="잉크 141">
                <a:extLst>
                  <a:ext uri="{FF2B5EF4-FFF2-40B4-BE49-F238E27FC236}">
                    <a16:creationId xmlns:a16="http://schemas.microsoft.com/office/drawing/2014/main" id="{58611834-975B-4971-9483-336687DAA9A3}"/>
                  </a:ext>
                </a:extLst>
              </p14:cNvPr>
              <p14:cNvContentPartPr/>
              <p14:nvPr/>
            </p14:nvContentPartPr>
            <p14:xfrm>
              <a:off x="10015137" y="3912919"/>
              <a:ext cx="360" cy="360"/>
            </p14:xfrm>
          </p:contentPart>
        </mc:Choice>
        <mc:Fallback xmlns="">
          <p:pic>
            <p:nvPicPr>
              <p:cNvPr id="142" name="잉크 141">
                <a:extLst>
                  <a:ext uri="{FF2B5EF4-FFF2-40B4-BE49-F238E27FC236}">
                    <a16:creationId xmlns:a16="http://schemas.microsoft.com/office/drawing/2014/main" id="{58611834-975B-4971-9483-336687DAA9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97137" y="389527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3" name="잉크 142">
                <a:extLst>
                  <a:ext uri="{FF2B5EF4-FFF2-40B4-BE49-F238E27FC236}">
                    <a16:creationId xmlns:a16="http://schemas.microsoft.com/office/drawing/2014/main" id="{4417125B-B61B-47B3-8235-868F6AAC5C6F}"/>
                  </a:ext>
                </a:extLst>
              </p14:cNvPr>
              <p14:cNvContentPartPr/>
              <p14:nvPr/>
            </p14:nvContentPartPr>
            <p14:xfrm>
              <a:off x="10191537" y="4089679"/>
              <a:ext cx="360" cy="360"/>
            </p14:xfrm>
          </p:contentPart>
        </mc:Choice>
        <mc:Fallback xmlns="">
          <p:pic>
            <p:nvPicPr>
              <p:cNvPr id="143" name="잉크 142">
                <a:extLst>
                  <a:ext uri="{FF2B5EF4-FFF2-40B4-BE49-F238E27FC236}">
                    <a16:creationId xmlns:a16="http://schemas.microsoft.com/office/drawing/2014/main" id="{4417125B-B61B-47B3-8235-868F6AAC5C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73537" y="407167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4" name="잉크 143">
                <a:extLst>
                  <a:ext uri="{FF2B5EF4-FFF2-40B4-BE49-F238E27FC236}">
                    <a16:creationId xmlns:a16="http://schemas.microsoft.com/office/drawing/2014/main" id="{EA78F4B9-9031-41A6-8BC8-5B712D99948B}"/>
                  </a:ext>
                </a:extLst>
              </p14:cNvPr>
              <p14:cNvContentPartPr/>
              <p14:nvPr/>
            </p14:nvContentPartPr>
            <p14:xfrm>
              <a:off x="10381617" y="3688639"/>
              <a:ext cx="360" cy="231840"/>
            </p14:xfrm>
          </p:contentPart>
        </mc:Choice>
        <mc:Fallback xmlns="">
          <p:pic>
            <p:nvPicPr>
              <p:cNvPr id="144" name="잉크 143">
                <a:extLst>
                  <a:ext uri="{FF2B5EF4-FFF2-40B4-BE49-F238E27FC236}">
                    <a16:creationId xmlns:a16="http://schemas.microsoft.com/office/drawing/2014/main" id="{EA78F4B9-9031-41A6-8BC8-5B712D99948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372617" y="3679999"/>
                <a:ext cx="180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1E21C717-2A7F-4A44-8F73-4AC390BF130E}"/>
                  </a:ext>
                </a:extLst>
              </p14:cNvPr>
              <p14:cNvContentPartPr/>
              <p14:nvPr/>
            </p14:nvContentPartPr>
            <p14:xfrm>
              <a:off x="10381617" y="3945319"/>
              <a:ext cx="360" cy="184680"/>
            </p14:xfrm>
          </p:contentPart>
        </mc:Choice>
        <mc:Fallback xmlns=""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1E21C717-2A7F-4A44-8F73-4AC390BF130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372617" y="3936319"/>
                <a:ext cx="18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FD83842A-3279-4FDA-B7B3-781907F19FB4}"/>
                  </a:ext>
                </a:extLst>
              </p14:cNvPr>
              <p14:cNvContentPartPr/>
              <p14:nvPr/>
            </p14:nvContentPartPr>
            <p14:xfrm>
              <a:off x="10373337" y="3493879"/>
              <a:ext cx="360" cy="16308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FD83842A-3279-4FDA-B7B3-781907F19F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364697" y="3485239"/>
                <a:ext cx="180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FAACFD35-7871-4E8A-B1E4-0E65E335BFC5}"/>
                  </a:ext>
                </a:extLst>
              </p14:cNvPr>
              <p14:cNvContentPartPr/>
              <p14:nvPr/>
            </p14:nvContentPartPr>
            <p14:xfrm>
              <a:off x="10245897" y="3672439"/>
              <a:ext cx="120240" cy="43920"/>
            </p14:xfrm>
          </p:contentPart>
        </mc:Choice>
        <mc:Fallback xmlns=""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FAACFD35-7871-4E8A-B1E4-0E65E335BFC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37257" y="3663799"/>
                <a:ext cx="1378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8" name="잉크 147">
                <a:extLst>
                  <a:ext uri="{FF2B5EF4-FFF2-40B4-BE49-F238E27FC236}">
                    <a16:creationId xmlns:a16="http://schemas.microsoft.com/office/drawing/2014/main" id="{61444DDB-89CB-461C-ABFF-126EF8BB677F}"/>
                  </a:ext>
                </a:extLst>
              </p14:cNvPr>
              <p14:cNvContentPartPr/>
              <p14:nvPr/>
            </p14:nvContentPartPr>
            <p14:xfrm>
              <a:off x="10034937" y="3731479"/>
              <a:ext cx="173520" cy="162000"/>
            </p14:xfrm>
          </p:contentPart>
        </mc:Choice>
        <mc:Fallback xmlns="">
          <p:pic>
            <p:nvPicPr>
              <p:cNvPr id="148" name="잉크 147">
                <a:extLst>
                  <a:ext uri="{FF2B5EF4-FFF2-40B4-BE49-F238E27FC236}">
                    <a16:creationId xmlns:a16="http://schemas.microsoft.com/office/drawing/2014/main" id="{61444DDB-89CB-461C-ABFF-126EF8BB677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25937" y="3722839"/>
                <a:ext cx="1911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9" name="잉크 148">
                <a:extLst>
                  <a:ext uri="{FF2B5EF4-FFF2-40B4-BE49-F238E27FC236}">
                    <a16:creationId xmlns:a16="http://schemas.microsoft.com/office/drawing/2014/main" id="{7775CE42-082C-4686-8D9A-D948606E5836}"/>
                  </a:ext>
                </a:extLst>
              </p14:cNvPr>
              <p14:cNvContentPartPr/>
              <p14:nvPr/>
            </p14:nvContentPartPr>
            <p14:xfrm>
              <a:off x="10522377" y="3695479"/>
              <a:ext cx="267480" cy="52200"/>
            </p14:xfrm>
          </p:contentPart>
        </mc:Choice>
        <mc:Fallback xmlns="">
          <p:pic>
            <p:nvPicPr>
              <p:cNvPr id="149" name="잉크 148">
                <a:extLst>
                  <a:ext uri="{FF2B5EF4-FFF2-40B4-BE49-F238E27FC236}">
                    <a16:creationId xmlns:a16="http://schemas.microsoft.com/office/drawing/2014/main" id="{7775CE42-082C-4686-8D9A-D948606E583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513737" y="3686479"/>
                <a:ext cx="2851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0" name="잉크 149">
                <a:extLst>
                  <a:ext uri="{FF2B5EF4-FFF2-40B4-BE49-F238E27FC236}">
                    <a16:creationId xmlns:a16="http://schemas.microsoft.com/office/drawing/2014/main" id="{EE8DF9FB-184B-4AF7-8DE1-787C65075F4E}"/>
                  </a:ext>
                </a:extLst>
              </p14:cNvPr>
              <p14:cNvContentPartPr/>
              <p14:nvPr/>
            </p14:nvContentPartPr>
            <p14:xfrm>
              <a:off x="10815417" y="3515479"/>
              <a:ext cx="144720" cy="172440"/>
            </p14:xfrm>
          </p:contentPart>
        </mc:Choice>
        <mc:Fallback xmlns="">
          <p:pic>
            <p:nvPicPr>
              <p:cNvPr id="150" name="잉크 149">
                <a:extLst>
                  <a:ext uri="{FF2B5EF4-FFF2-40B4-BE49-F238E27FC236}">
                    <a16:creationId xmlns:a16="http://schemas.microsoft.com/office/drawing/2014/main" id="{EE8DF9FB-184B-4AF7-8DE1-787C65075F4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06777" y="3506479"/>
                <a:ext cx="1623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1" name="잉크 150">
                <a:extLst>
                  <a:ext uri="{FF2B5EF4-FFF2-40B4-BE49-F238E27FC236}">
                    <a16:creationId xmlns:a16="http://schemas.microsoft.com/office/drawing/2014/main" id="{584442F2-FFFB-4C20-B8F5-1E22D5F0D562}"/>
                  </a:ext>
                </a:extLst>
              </p14:cNvPr>
              <p14:cNvContentPartPr/>
              <p14:nvPr/>
            </p14:nvContentPartPr>
            <p14:xfrm>
              <a:off x="10986057" y="3438799"/>
              <a:ext cx="64440" cy="46800"/>
            </p14:xfrm>
          </p:contentPart>
        </mc:Choice>
        <mc:Fallback xmlns="">
          <p:pic>
            <p:nvPicPr>
              <p:cNvPr id="151" name="잉크 150">
                <a:extLst>
                  <a:ext uri="{FF2B5EF4-FFF2-40B4-BE49-F238E27FC236}">
                    <a16:creationId xmlns:a16="http://schemas.microsoft.com/office/drawing/2014/main" id="{584442F2-FFFB-4C20-B8F5-1E22D5F0D56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977417" y="3430159"/>
                <a:ext cx="82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2" name="잉크 151">
                <a:extLst>
                  <a:ext uri="{FF2B5EF4-FFF2-40B4-BE49-F238E27FC236}">
                    <a16:creationId xmlns:a16="http://schemas.microsoft.com/office/drawing/2014/main" id="{4C9E0BAA-BFFA-4710-94C0-D4545E4470D4}"/>
                  </a:ext>
                </a:extLst>
              </p14:cNvPr>
              <p14:cNvContentPartPr/>
              <p14:nvPr/>
            </p14:nvContentPartPr>
            <p14:xfrm>
              <a:off x="10395657" y="3675319"/>
              <a:ext cx="101880" cy="52200"/>
            </p14:xfrm>
          </p:contentPart>
        </mc:Choice>
        <mc:Fallback xmlns="">
          <p:pic>
            <p:nvPicPr>
              <p:cNvPr id="152" name="잉크 151">
                <a:extLst>
                  <a:ext uri="{FF2B5EF4-FFF2-40B4-BE49-F238E27FC236}">
                    <a16:creationId xmlns:a16="http://schemas.microsoft.com/office/drawing/2014/main" id="{4C9E0BAA-BFFA-4710-94C0-D4545E4470D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387017" y="3666679"/>
                <a:ext cx="1195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53" name="잉크 152">
                <a:extLst>
                  <a:ext uri="{FF2B5EF4-FFF2-40B4-BE49-F238E27FC236}">
                    <a16:creationId xmlns:a16="http://schemas.microsoft.com/office/drawing/2014/main" id="{CA4FFDD3-7B68-4AD8-B6BA-45AB7775D787}"/>
                  </a:ext>
                </a:extLst>
              </p14:cNvPr>
              <p14:cNvContentPartPr/>
              <p14:nvPr/>
            </p14:nvContentPartPr>
            <p14:xfrm>
              <a:off x="10031697" y="3928399"/>
              <a:ext cx="150120" cy="155520"/>
            </p14:xfrm>
          </p:contentPart>
        </mc:Choice>
        <mc:Fallback xmlns="">
          <p:pic>
            <p:nvPicPr>
              <p:cNvPr id="153" name="잉크 152">
                <a:extLst>
                  <a:ext uri="{FF2B5EF4-FFF2-40B4-BE49-F238E27FC236}">
                    <a16:creationId xmlns:a16="http://schemas.microsoft.com/office/drawing/2014/main" id="{CA4FFDD3-7B68-4AD8-B6BA-45AB7775D78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023057" y="3919759"/>
                <a:ext cx="1677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4" name="잉크 153">
                <a:extLst>
                  <a:ext uri="{FF2B5EF4-FFF2-40B4-BE49-F238E27FC236}">
                    <a16:creationId xmlns:a16="http://schemas.microsoft.com/office/drawing/2014/main" id="{52FDA8EE-99D7-42F5-87AA-1743E4A2DA3D}"/>
                  </a:ext>
                </a:extLst>
              </p14:cNvPr>
              <p14:cNvContentPartPr/>
              <p14:nvPr/>
            </p14:nvContentPartPr>
            <p14:xfrm>
              <a:off x="10197657" y="4087879"/>
              <a:ext cx="89640" cy="360"/>
            </p14:xfrm>
          </p:contentPart>
        </mc:Choice>
        <mc:Fallback xmlns="">
          <p:pic>
            <p:nvPicPr>
              <p:cNvPr id="154" name="잉크 153">
                <a:extLst>
                  <a:ext uri="{FF2B5EF4-FFF2-40B4-BE49-F238E27FC236}">
                    <a16:creationId xmlns:a16="http://schemas.microsoft.com/office/drawing/2014/main" id="{52FDA8EE-99D7-42F5-87AA-1743E4A2DA3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189017" y="4079239"/>
                <a:ext cx="107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F5AAF9FA-4EFD-41D3-B159-5247B154A139}"/>
                  </a:ext>
                </a:extLst>
              </p14:cNvPr>
              <p14:cNvContentPartPr/>
              <p14:nvPr/>
            </p14:nvContentPartPr>
            <p14:xfrm>
              <a:off x="10267497" y="4139719"/>
              <a:ext cx="201240" cy="36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F5AAF9FA-4EFD-41D3-B159-5247B154A13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258857" y="4131079"/>
                <a:ext cx="218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D885D82A-00F9-4DC4-B801-F8F127141AA9}"/>
                  </a:ext>
                </a:extLst>
              </p14:cNvPr>
              <p14:cNvContentPartPr/>
              <p14:nvPr/>
            </p14:nvContentPartPr>
            <p14:xfrm>
              <a:off x="10279737" y="4145839"/>
              <a:ext cx="360" cy="360"/>
            </p14:xfrm>
          </p:contentPart>
        </mc:Choice>
        <mc:Fallback xmlns=""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D885D82A-00F9-4DC4-B801-F8F127141A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61737" y="412819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F3C73321-41CB-4409-A3EF-AB68CCFCB13C}"/>
                  </a:ext>
                </a:extLst>
              </p14:cNvPr>
              <p14:cNvContentPartPr/>
              <p14:nvPr/>
            </p14:nvContentPartPr>
            <p14:xfrm>
              <a:off x="10464417" y="4145839"/>
              <a:ext cx="360" cy="360"/>
            </p14:xfrm>
          </p:contentPart>
        </mc:Choice>
        <mc:Fallback xmlns=""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F3C73321-41CB-4409-A3EF-AB68CCFCB1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46417" y="412819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8" name="잉크 157">
                <a:extLst>
                  <a:ext uri="{FF2B5EF4-FFF2-40B4-BE49-F238E27FC236}">
                    <a16:creationId xmlns:a16="http://schemas.microsoft.com/office/drawing/2014/main" id="{BD78E842-6BC5-43E4-B633-3ED3217F2B9B}"/>
                  </a:ext>
                </a:extLst>
              </p14:cNvPr>
              <p14:cNvContentPartPr/>
              <p14:nvPr/>
            </p14:nvContentPartPr>
            <p14:xfrm>
              <a:off x="10258137" y="4137559"/>
              <a:ext cx="21960" cy="308160"/>
            </p14:xfrm>
          </p:contentPart>
        </mc:Choice>
        <mc:Fallback xmlns="">
          <p:pic>
            <p:nvPicPr>
              <p:cNvPr id="158" name="잉크 157">
                <a:extLst>
                  <a:ext uri="{FF2B5EF4-FFF2-40B4-BE49-F238E27FC236}">
                    <a16:creationId xmlns:a16="http://schemas.microsoft.com/office/drawing/2014/main" id="{BD78E842-6BC5-43E4-B633-3ED3217F2B9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249137" y="4128919"/>
                <a:ext cx="396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70BE96A6-7A89-43DD-A93B-9F1C4CB73AE0}"/>
                  </a:ext>
                </a:extLst>
              </p14:cNvPr>
              <p14:cNvContentPartPr/>
              <p14:nvPr/>
            </p14:nvContentPartPr>
            <p14:xfrm>
              <a:off x="10206297" y="4476319"/>
              <a:ext cx="51840" cy="292320"/>
            </p14:xfrm>
          </p:contentPart>
        </mc:Choice>
        <mc:Fallback xmlns=""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70BE96A6-7A89-43DD-A93B-9F1C4CB73AE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197297" y="4467319"/>
                <a:ext cx="694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AE1FA727-5C66-4790-A513-1BF19ABB7245}"/>
                  </a:ext>
                </a:extLst>
              </p14:cNvPr>
              <p14:cNvContentPartPr/>
              <p14:nvPr/>
            </p14:nvContentPartPr>
            <p14:xfrm>
              <a:off x="10473417" y="4153039"/>
              <a:ext cx="21600" cy="305640"/>
            </p14:xfrm>
          </p:contentPart>
        </mc:Choice>
        <mc:Fallback xmlns=""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AE1FA727-5C66-4790-A513-1BF19ABB724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464777" y="4144399"/>
                <a:ext cx="392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884D6AAA-B999-47CE-93FA-B6720A189535}"/>
                  </a:ext>
                </a:extLst>
              </p14:cNvPr>
              <p14:cNvContentPartPr/>
              <p14:nvPr/>
            </p14:nvContentPartPr>
            <p14:xfrm>
              <a:off x="10495377" y="4473439"/>
              <a:ext cx="51480" cy="290520"/>
            </p14:xfrm>
          </p:contentPart>
        </mc:Choice>
        <mc:Fallback xmlns=""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884D6AAA-B999-47CE-93FA-B6720A18953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486377" y="4464439"/>
                <a:ext cx="691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EA525166-D8EA-40C6-945F-315D02A7FB5B}"/>
                  </a:ext>
                </a:extLst>
              </p14:cNvPr>
              <p14:cNvContentPartPr/>
              <p14:nvPr/>
            </p14:nvContentPartPr>
            <p14:xfrm>
              <a:off x="10514457" y="4788079"/>
              <a:ext cx="70560" cy="47520"/>
            </p14:xfrm>
          </p:contentPart>
        </mc:Choice>
        <mc:Fallback xmlns=""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EA525166-D8EA-40C6-945F-315D02A7FB5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505457" y="4779439"/>
                <a:ext cx="882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D558A9BA-612B-419E-BDD4-AD0127A1301C}"/>
                  </a:ext>
                </a:extLst>
              </p14:cNvPr>
              <p14:cNvContentPartPr/>
              <p14:nvPr/>
            </p14:nvContentPartPr>
            <p14:xfrm>
              <a:off x="10147617" y="4799959"/>
              <a:ext cx="80640" cy="48600"/>
            </p14:xfrm>
          </p:contentPart>
        </mc:Choice>
        <mc:Fallback xmlns=""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D558A9BA-612B-419E-BDD4-AD0127A1301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138977" y="4791319"/>
                <a:ext cx="982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B5CA3647-02CF-470A-8FB5-716F145B6AC0}"/>
                  </a:ext>
                </a:extLst>
              </p14:cNvPr>
              <p14:cNvContentPartPr/>
              <p14:nvPr/>
            </p14:nvContentPartPr>
            <p14:xfrm>
              <a:off x="10379072" y="3673162"/>
              <a:ext cx="360" cy="36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B5CA3647-02CF-470A-8FB5-716F145B6A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61072" y="36555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2ABB214D-0050-4CFF-8E34-58209479361F}"/>
                  </a:ext>
                </a:extLst>
              </p14:cNvPr>
              <p14:cNvContentPartPr/>
              <p14:nvPr/>
            </p14:nvContentPartPr>
            <p14:xfrm>
              <a:off x="10515152" y="3761722"/>
              <a:ext cx="360" cy="36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2ABB214D-0050-4CFF-8E34-5820947936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97152" y="37437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6B06A883-1BD6-46B6-AC37-E91DCA6004FF}"/>
                  </a:ext>
                </a:extLst>
              </p14:cNvPr>
              <p14:cNvContentPartPr/>
              <p14:nvPr/>
            </p14:nvContentPartPr>
            <p14:xfrm>
              <a:off x="10796312" y="3697282"/>
              <a:ext cx="360" cy="360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6B06A883-1BD6-46B6-AC37-E91DCA6004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78312" y="367964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4F8D1418-806D-4545-9F84-BCBE853B8FD9}"/>
                  </a:ext>
                </a:extLst>
              </p14:cNvPr>
              <p14:cNvContentPartPr/>
              <p14:nvPr/>
            </p14:nvContentPartPr>
            <p14:xfrm>
              <a:off x="10186472" y="4082482"/>
              <a:ext cx="360" cy="360"/>
            </p14:xfrm>
          </p:contentPart>
        </mc:Choice>
        <mc:Fallback xmlns=""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4F8D1418-806D-4545-9F84-BCBE853B8F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68832" y="40644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646C770D-46E6-41EE-9B2F-EFC7E4EC4F8C}"/>
                  </a:ext>
                </a:extLst>
              </p14:cNvPr>
              <p14:cNvContentPartPr/>
              <p14:nvPr/>
            </p14:nvContentPartPr>
            <p14:xfrm>
              <a:off x="10379072" y="3938122"/>
              <a:ext cx="360" cy="36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646C770D-46E6-41EE-9B2F-EFC7E4EC4F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61072" y="39204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4F9826CE-8EDA-48C2-8EA6-1A59E3B360A6}"/>
                  </a:ext>
                </a:extLst>
              </p14:cNvPr>
              <p14:cNvContentPartPr/>
              <p14:nvPr/>
            </p14:nvContentPartPr>
            <p14:xfrm>
              <a:off x="10274672" y="4138642"/>
              <a:ext cx="360" cy="36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4F9826CE-8EDA-48C2-8EA6-1A59E3B360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57032" y="412064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B8C10191-D3B6-49C2-9960-E71478889CA2}"/>
                  </a:ext>
                </a:extLst>
              </p14:cNvPr>
              <p14:cNvContentPartPr/>
              <p14:nvPr/>
            </p14:nvContentPartPr>
            <p14:xfrm>
              <a:off x="10475192" y="4146562"/>
              <a:ext cx="360" cy="36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B8C10191-D3B6-49C2-9960-E71478889C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57192" y="41289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2DAB626A-B3C5-42CE-9D59-C99BCF6690F1}"/>
                  </a:ext>
                </a:extLst>
              </p14:cNvPr>
              <p14:cNvContentPartPr/>
              <p14:nvPr/>
            </p14:nvContentPartPr>
            <p14:xfrm>
              <a:off x="10266392" y="4451482"/>
              <a:ext cx="360" cy="360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2DAB626A-B3C5-42CE-9D59-C99BCF6690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48752" y="443348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A291D738-4C25-48C4-B506-9FE7DE00E314}"/>
                  </a:ext>
                </a:extLst>
              </p14:cNvPr>
              <p14:cNvContentPartPr/>
              <p14:nvPr/>
            </p14:nvContentPartPr>
            <p14:xfrm>
              <a:off x="10491032" y="4459402"/>
              <a:ext cx="360" cy="36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A291D738-4C25-48C4-B506-9FE7DE00E3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73392" y="444140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5B17E874-BDA3-44E1-A22E-EA3F294BAD74}"/>
                  </a:ext>
                </a:extLst>
              </p14:cNvPr>
              <p14:cNvContentPartPr/>
              <p14:nvPr/>
            </p14:nvContentPartPr>
            <p14:xfrm>
              <a:off x="10531352" y="4780162"/>
              <a:ext cx="360" cy="360"/>
            </p14:xfrm>
          </p:contentPart>
        </mc:Choice>
        <mc:Fallback xmlns=""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5B17E874-BDA3-44E1-A22E-EA3F294BAD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13352" y="47625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B3DB59D9-C458-43DC-AC61-899EF454E63F}"/>
                  </a:ext>
                </a:extLst>
              </p14:cNvPr>
              <p14:cNvContentPartPr/>
              <p14:nvPr/>
            </p14:nvContentPartPr>
            <p14:xfrm>
              <a:off x="10210592" y="4788082"/>
              <a:ext cx="360" cy="360"/>
            </p14:xfrm>
          </p:contentPart>
        </mc:Choice>
        <mc:Fallback xmlns=""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B3DB59D9-C458-43DC-AC61-899EF454E6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92592" y="4770442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06" name="화살표: 위쪽 105">
            <a:extLst>
              <a:ext uri="{FF2B5EF4-FFF2-40B4-BE49-F238E27FC236}">
                <a16:creationId xmlns:a16="http://schemas.microsoft.com/office/drawing/2014/main" id="{F63810D4-8BF7-40B7-9038-C05B291FA120}"/>
              </a:ext>
            </a:extLst>
          </p:cNvPr>
          <p:cNvSpPr/>
          <p:nvPr/>
        </p:nvSpPr>
        <p:spPr>
          <a:xfrm rot="7428032">
            <a:off x="9760378" y="3254360"/>
            <a:ext cx="265880" cy="379524"/>
          </a:xfrm>
          <a:prstGeom prst="upArrow">
            <a:avLst/>
          </a:prstGeom>
          <a:solidFill>
            <a:srgbClr val="718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51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000" b="1" i="1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흐름도</a:t>
            </a:r>
            <a:endParaRPr lang="ko-KR" altLang="en-US" sz="48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11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개요</a:t>
              </a:r>
              <a:endParaRPr lang="ko-KR" altLang="en-US" sz="66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DAD160-DE44-4FEF-A5B4-EB9E8CFAEA83}"/>
              </a:ext>
            </a:extLst>
          </p:cNvPr>
          <p:cNvGrpSpPr/>
          <p:nvPr/>
        </p:nvGrpSpPr>
        <p:grpSpPr>
          <a:xfrm>
            <a:off x="5949173" y="1607440"/>
            <a:ext cx="5281666" cy="4292117"/>
            <a:chOff x="5949173" y="1607440"/>
            <a:chExt cx="5281666" cy="4292117"/>
          </a:xfrm>
        </p:grpSpPr>
        <p:grpSp>
          <p:nvGrpSpPr>
            <p:cNvPr id="116" name="그룹 115"/>
            <p:cNvGrpSpPr/>
            <p:nvPr/>
          </p:nvGrpSpPr>
          <p:grpSpPr>
            <a:xfrm>
              <a:off x="5949174" y="1662893"/>
              <a:ext cx="5281665" cy="3706045"/>
              <a:chOff x="1268219" y="1377555"/>
              <a:chExt cx="3009237" cy="3706045"/>
            </a:xfrm>
          </p:grpSpPr>
          <p:cxnSp>
            <p:nvCxnSpPr>
              <p:cNvPr id="117" name="직선 연결선 116"/>
              <p:cNvCxnSpPr/>
              <p:nvPr/>
            </p:nvCxnSpPr>
            <p:spPr>
              <a:xfrm>
                <a:off x="1563006" y="1377555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3952420" y="1879600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>
                <a:cxnSpLocks/>
              </p:cNvCxnSpPr>
              <p:nvPr/>
            </p:nvCxnSpPr>
            <p:spPr>
              <a:xfrm flipV="1">
                <a:off x="1562100" y="4548977"/>
                <a:ext cx="2715356" cy="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>
                <a:cxnSpLocks/>
              </p:cNvCxnSpPr>
              <p:nvPr/>
            </p:nvCxnSpPr>
            <p:spPr>
              <a:xfrm>
                <a:off x="1268219" y="1848957"/>
                <a:ext cx="2681482" cy="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직사각형 120"/>
            <p:cNvSpPr/>
            <p:nvPr/>
          </p:nvSpPr>
          <p:spPr>
            <a:xfrm>
              <a:off x="5949173" y="1607440"/>
              <a:ext cx="45076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05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3FA00699-5178-465A-9F3F-130CF1431F70}"/>
                </a:ext>
              </a:extLst>
            </p:cNvPr>
            <p:cNvSpPr/>
            <p:nvPr/>
          </p:nvSpPr>
          <p:spPr>
            <a:xfrm>
              <a:off x="7380811" y="5006877"/>
              <a:ext cx="2387601" cy="892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5B6176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게임 진행</a:t>
              </a:r>
              <a:endParaRPr lang="en-US" altLang="ko-KR" sz="1400" b="1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5B6176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제시한 포즈에 맞는</a:t>
              </a:r>
              <a:endParaRPr lang="en-US" altLang="ko-KR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5B6176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벽과 함께</a:t>
              </a:r>
              <a:r>
                <a:rPr lang="en-US" altLang="ko-KR" sz="1100" dirty="0">
                  <a:solidFill>
                    <a:srgbClr val="5B6176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 </a:t>
              </a:r>
              <a:r>
                <a:rPr lang="ko-KR" altLang="en-US" sz="1100" dirty="0">
                  <a:solidFill>
                    <a:srgbClr val="5B6176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게임 진행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F005A5D6-918A-43D5-AE53-9105DEF30040}"/>
                </a:ext>
              </a:extLst>
            </p:cNvPr>
            <p:cNvSpPr/>
            <p:nvPr/>
          </p:nvSpPr>
          <p:spPr>
            <a:xfrm>
              <a:off x="6482028" y="2126191"/>
              <a:ext cx="4173552" cy="2708124"/>
            </a:xfrm>
            <a:prstGeom prst="rect">
              <a:avLst/>
            </a:prstGeom>
            <a:solidFill>
              <a:srgbClr val="333F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6D3B8E7-C85E-42D1-9C0C-1465A37F0D38}"/>
                </a:ext>
              </a:extLst>
            </p:cNvPr>
            <p:cNvGrpSpPr/>
            <p:nvPr/>
          </p:nvGrpSpPr>
          <p:grpSpPr>
            <a:xfrm>
              <a:off x="7039950" y="2336242"/>
              <a:ext cx="3311491" cy="2236156"/>
              <a:chOff x="6032733" y="2349414"/>
              <a:chExt cx="3311491" cy="2236156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011340B2-04EE-4AFB-B2C8-ABA48A5CE61B}"/>
                  </a:ext>
                </a:extLst>
              </p:cNvPr>
              <p:cNvGrpSpPr/>
              <p:nvPr/>
            </p:nvGrpSpPr>
            <p:grpSpPr>
              <a:xfrm>
                <a:off x="6032733" y="2349414"/>
                <a:ext cx="1082031" cy="1091070"/>
                <a:chOff x="3990567" y="-317117"/>
                <a:chExt cx="806023" cy="881618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41ABF825-24BB-4121-859C-6588723BFA57}"/>
                    </a:ext>
                  </a:extLst>
                </p:cNvPr>
                <p:cNvSpPr/>
                <p:nvPr/>
              </p:nvSpPr>
              <p:spPr>
                <a:xfrm>
                  <a:off x="3992080" y="-317117"/>
                  <a:ext cx="804510" cy="872672"/>
                </a:xfrm>
                <a:prstGeom prst="rect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5" name="그래픽 94" descr="작도 단색으로 채워진">
                  <a:extLst>
                    <a:ext uri="{FF2B5EF4-FFF2-40B4-BE49-F238E27FC236}">
                      <a16:creationId xmlns:a16="http://schemas.microsoft.com/office/drawing/2014/main" id="{0F4A6184-66AF-4A04-AB99-0369EA85C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0567" y="-308172"/>
                  <a:ext cx="804509" cy="872673"/>
                </a:xfrm>
                <a:prstGeom prst="rect">
                  <a:avLst/>
                </a:prstGeom>
              </p:spPr>
            </p:pic>
          </p:grpSp>
          <p:grpSp>
            <p:nvGrpSpPr>
              <p:cNvPr id="218" name="그룹 217">
                <a:extLst>
                  <a:ext uri="{FF2B5EF4-FFF2-40B4-BE49-F238E27FC236}">
                    <a16:creationId xmlns:a16="http://schemas.microsoft.com/office/drawing/2014/main" id="{82040632-FEC2-4179-ACF3-B1C081D01230}"/>
                  </a:ext>
                </a:extLst>
              </p:cNvPr>
              <p:cNvGrpSpPr/>
              <p:nvPr/>
            </p:nvGrpSpPr>
            <p:grpSpPr>
              <a:xfrm>
                <a:off x="6847770" y="2685421"/>
                <a:ext cx="1620000" cy="1633326"/>
                <a:chOff x="3992079" y="-317117"/>
                <a:chExt cx="1077597" cy="1176393"/>
              </a:xfrm>
            </p:grpSpPr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30295747-D745-48AB-AEC6-BD606983F42D}"/>
                    </a:ext>
                  </a:extLst>
                </p:cNvPr>
                <p:cNvSpPr/>
                <p:nvPr/>
              </p:nvSpPr>
              <p:spPr>
                <a:xfrm>
                  <a:off x="3992079" y="-317117"/>
                  <a:ext cx="1072681" cy="1163563"/>
                </a:xfrm>
                <a:prstGeom prst="rect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20" name="그래픽 219" descr="작도 단색으로 채워진">
                  <a:extLst>
                    <a:ext uri="{FF2B5EF4-FFF2-40B4-BE49-F238E27FC236}">
                      <a16:creationId xmlns:a16="http://schemas.microsoft.com/office/drawing/2014/main" id="{034369B4-13B4-4191-82E5-C143E184C1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6998" y="-304287"/>
                  <a:ext cx="1072678" cy="1163563"/>
                </a:xfrm>
                <a:prstGeom prst="rect">
                  <a:avLst/>
                </a:prstGeom>
              </p:spPr>
            </p:pic>
          </p:grpSp>
          <p:pic>
            <p:nvPicPr>
              <p:cNvPr id="131" name="그래픽 130" descr="작도 단색으로 채워진">
                <a:extLst>
                  <a:ext uri="{FF2B5EF4-FFF2-40B4-BE49-F238E27FC236}">
                    <a16:creationId xmlns:a16="http://schemas.microsoft.com/office/drawing/2014/main" id="{B9DBE7A6-723C-42E7-A1AF-B21D8B237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44224" y="2785570"/>
                <a:ext cx="1800000" cy="1800000"/>
              </a:xfrm>
              <a:prstGeom prst="rect">
                <a:avLst/>
              </a:prstGeom>
            </p:spPr>
          </p:pic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D8714B4-734E-4F3E-95AF-02A9571FDE6C}"/>
              </a:ext>
            </a:extLst>
          </p:cNvPr>
          <p:cNvGrpSpPr/>
          <p:nvPr/>
        </p:nvGrpSpPr>
        <p:grpSpPr>
          <a:xfrm>
            <a:off x="1084687" y="1607440"/>
            <a:ext cx="4446318" cy="4297703"/>
            <a:chOff x="1084687" y="1607440"/>
            <a:chExt cx="4446318" cy="4297703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863CD71A-EA45-4773-B63C-903380226186}"/>
                </a:ext>
              </a:extLst>
            </p:cNvPr>
            <p:cNvGrpSpPr/>
            <p:nvPr/>
          </p:nvGrpSpPr>
          <p:grpSpPr>
            <a:xfrm>
              <a:off x="1084687" y="1662893"/>
              <a:ext cx="4446318" cy="3706045"/>
              <a:chOff x="1205087" y="1377555"/>
              <a:chExt cx="3066908" cy="3706045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9C1BE483-BB07-4471-96F7-535E1CC9AC35}"/>
                  </a:ext>
                </a:extLst>
              </p:cNvPr>
              <p:cNvCxnSpPr/>
              <p:nvPr/>
            </p:nvCxnSpPr>
            <p:spPr>
              <a:xfrm>
                <a:off x="1563006" y="1377555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DBA17950-E19E-49A8-991C-D312E69BFDA3}"/>
                  </a:ext>
                </a:extLst>
              </p:cNvPr>
              <p:cNvCxnSpPr/>
              <p:nvPr/>
            </p:nvCxnSpPr>
            <p:spPr>
              <a:xfrm>
                <a:off x="3942895" y="1879600"/>
                <a:ext cx="0" cy="320400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CB58B6D6-69A8-4C44-8E6F-C47D8776C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2100" y="4572003"/>
                <a:ext cx="2709895" cy="6090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A02B4E67-A097-4C16-BEC6-465B01EC21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5087" y="1871984"/>
                <a:ext cx="2744612" cy="3957"/>
              </a:xfrm>
              <a:prstGeom prst="line">
                <a:avLst/>
              </a:prstGeom>
              <a:ln w="12700">
                <a:solidFill>
                  <a:srgbClr val="64696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08D459C-7147-4DED-9D52-5E158DA147DD}"/>
                </a:ext>
              </a:extLst>
            </p:cNvPr>
            <p:cNvSpPr/>
            <p:nvPr/>
          </p:nvSpPr>
          <p:spPr>
            <a:xfrm>
              <a:off x="1084688" y="1607440"/>
              <a:ext cx="45076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04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F71692E-3717-4E8B-831E-8258058124CA}"/>
                </a:ext>
              </a:extLst>
            </p:cNvPr>
            <p:cNvSpPr/>
            <p:nvPr/>
          </p:nvSpPr>
          <p:spPr>
            <a:xfrm>
              <a:off x="2151679" y="5012463"/>
              <a:ext cx="2387601" cy="892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5B6176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아바타 생성</a:t>
              </a:r>
              <a:endParaRPr lang="en-US" altLang="ko-KR" sz="1400" b="1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5B6176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스켈레톤 정보를 이용해</a:t>
              </a:r>
              <a:endParaRPr lang="en-US" altLang="ko-KR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5B6176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Unity</a:t>
              </a:r>
              <a:r>
                <a:rPr lang="ko-KR" altLang="en-US" sz="1100" dirty="0">
                  <a:solidFill>
                    <a:srgbClr val="5B6176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로 </a:t>
              </a:r>
              <a:r>
                <a:rPr lang="en-US" altLang="ko-KR" sz="1100" dirty="0">
                  <a:solidFill>
                    <a:srgbClr val="5B6176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Ragdoll </a:t>
              </a:r>
              <a:r>
                <a:rPr lang="ko-KR" altLang="en-US" sz="1100" dirty="0">
                  <a:solidFill>
                    <a:srgbClr val="5B6176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아바타 생성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04FD33D2-0F14-4CC6-911E-61AB60197363}"/>
                </a:ext>
              </a:extLst>
            </p:cNvPr>
            <p:cNvGrpSpPr/>
            <p:nvPr/>
          </p:nvGrpSpPr>
          <p:grpSpPr>
            <a:xfrm>
              <a:off x="1602085" y="2153666"/>
              <a:ext cx="3533504" cy="2703675"/>
              <a:chOff x="1602085" y="2153666"/>
              <a:chExt cx="3533504" cy="2703675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D6C1AC68-EC30-4E97-B41D-39ED1D82DB5B}"/>
                  </a:ext>
                </a:extLst>
              </p:cNvPr>
              <p:cNvSpPr/>
              <p:nvPr/>
            </p:nvSpPr>
            <p:spPr>
              <a:xfrm>
                <a:off x="1602085" y="2153666"/>
                <a:ext cx="3449768" cy="2703675"/>
              </a:xfrm>
              <a:prstGeom prst="rect">
                <a:avLst/>
              </a:prstGeom>
              <a:solidFill>
                <a:srgbClr val="333F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화살표: 위쪽 136">
                <a:extLst>
                  <a:ext uri="{FF2B5EF4-FFF2-40B4-BE49-F238E27FC236}">
                    <a16:creationId xmlns:a16="http://schemas.microsoft.com/office/drawing/2014/main" id="{E1D10FBC-9D15-4291-A0FD-893042A08B97}"/>
                  </a:ext>
                </a:extLst>
              </p:cNvPr>
              <p:cNvSpPr/>
              <p:nvPr/>
            </p:nvSpPr>
            <p:spPr>
              <a:xfrm rot="5400000">
                <a:off x="3136776" y="3219881"/>
                <a:ext cx="265880" cy="379524"/>
              </a:xfrm>
              <a:prstGeom prst="upArrow">
                <a:avLst/>
              </a:prstGeom>
              <a:solidFill>
                <a:srgbClr val="7187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8" name="그룹 137">
                <a:extLst>
                  <a:ext uri="{FF2B5EF4-FFF2-40B4-BE49-F238E27FC236}">
                    <a16:creationId xmlns:a16="http://schemas.microsoft.com/office/drawing/2014/main" id="{82092B89-8A8B-4A1A-8559-7351681FF850}"/>
                  </a:ext>
                </a:extLst>
              </p:cNvPr>
              <p:cNvGrpSpPr/>
              <p:nvPr/>
            </p:nvGrpSpPr>
            <p:grpSpPr>
              <a:xfrm>
                <a:off x="3335589" y="2707093"/>
                <a:ext cx="1800000" cy="1800000"/>
                <a:chOff x="3335589" y="2707093"/>
                <a:chExt cx="1800000" cy="1800000"/>
              </a:xfrm>
            </p:grpSpPr>
            <p:pic>
              <p:nvPicPr>
                <p:cNvPr id="140" name="그래픽 139" descr="작도 단색으로 채워진">
                  <a:extLst>
                    <a:ext uri="{FF2B5EF4-FFF2-40B4-BE49-F238E27FC236}">
                      <a16:creationId xmlns:a16="http://schemas.microsoft.com/office/drawing/2014/main" id="{EE20BF18-9BED-4677-8AFB-9ECCF4AC53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35589" y="2707093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41" name="그림 140">
                  <a:extLst>
                    <a:ext uri="{FF2B5EF4-FFF2-40B4-BE49-F238E27FC236}">
                      <a16:creationId xmlns:a16="http://schemas.microsoft.com/office/drawing/2014/main" id="{FA76FD9D-1610-44A1-A5EA-019F6A779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81219" y="2729481"/>
                  <a:ext cx="1414395" cy="1774090"/>
                </a:xfrm>
                <a:prstGeom prst="rect">
                  <a:avLst/>
                </a:prstGeom>
              </p:spPr>
            </p:pic>
          </p:grpSp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BC3A244A-D50E-49B3-936F-25B4C4F7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8039" y="2729481"/>
                <a:ext cx="1414395" cy="17740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12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000" b="1" i="1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프로젝트 진행 계획</a:t>
            </a:r>
            <a:endParaRPr lang="ko-KR" altLang="en-US" sz="48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9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개요</a:t>
              </a:r>
              <a:endParaRPr lang="ko-KR" altLang="en-US" sz="48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439B06-8846-4DE8-864C-4A9CE9F53113}"/>
              </a:ext>
            </a:extLst>
          </p:cNvPr>
          <p:cNvSpPr/>
          <p:nvPr/>
        </p:nvSpPr>
        <p:spPr>
          <a:xfrm>
            <a:off x="1418273" y="1378857"/>
            <a:ext cx="644606" cy="629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E33FC0-19C8-4F8F-B42E-591F6174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07" y="1470044"/>
            <a:ext cx="10564119" cy="4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0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40707" y="251691"/>
            <a:ext cx="720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7139" y="6104246"/>
            <a:ext cx="12024000" cy="0"/>
          </a:xfrm>
          <a:prstGeom prst="line">
            <a:avLst/>
          </a:prstGeom>
          <a:ln w="38100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9943" y="972457"/>
            <a:ext cx="11327709" cy="5689600"/>
          </a:xfrm>
          <a:prstGeom prst="rect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  <a:effectLst>
            <a:outerShdw blurRad="317500" dist="723900" dir="10800000" sx="95000" sy="95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9943" y="580571"/>
            <a:ext cx="11327709" cy="406400"/>
          </a:xfrm>
          <a:prstGeom prst="rect">
            <a:avLst/>
          </a:prstGeom>
          <a:solidFill>
            <a:srgbClr val="D0D2D2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000" b="1" i="1" kern="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역할 분담</a:t>
            </a:r>
            <a:endParaRPr lang="ko-KR" altLang="en-US" sz="4800" kern="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614561" y="687779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924140" y="687778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233719" y="687777"/>
            <a:ext cx="191983" cy="191983"/>
          </a:xfrm>
          <a:prstGeom prst="ellipse">
            <a:avLst/>
          </a:prstGeom>
          <a:solidFill>
            <a:schemeClr val="bg1"/>
          </a:solidFill>
          <a:ln w="38100">
            <a:solidFill>
              <a:srgbClr val="5B61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61832" y="140963"/>
            <a:ext cx="3416848" cy="221456"/>
            <a:chOff x="657081" y="133819"/>
            <a:chExt cx="3416848" cy="221456"/>
          </a:xfrm>
        </p:grpSpPr>
        <p:sp>
          <p:nvSpPr>
            <p:cNvPr id="16" name="직사각형 15"/>
            <p:cNvSpPr/>
            <p:nvPr/>
          </p:nvSpPr>
          <p:spPr>
            <a:xfrm>
              <a:off x="813522" y="133819"/>
              <a:ext cx="3260407" cy="2214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atinLnBrk="0">
                <a:defRPr/>
              </a:pPr>
              <a:r>
                <a:rPr lang="ko-KR" altLang="en-US" sz="1100" i="1" kern="0" dirty="0">
                  <a:solidFill>
                    <a:srgbClr val="FF6600"/>
                  </a:solidFill>
                  <a:latin typeface="Infinity Sans Regular" panose="020B0503000000000000" pitchFamily="50" charset="-127"/>
                  <a:ea typeface="Infinity Sans Regular" panose="020B0503000000000000" pitchFamily="50" charset="-127"/>
                </a:rPr>
                <a:t>프로젝트 개요</a:t>
              </a:r>
              <a:endParaRPr lang="ko-KR" altLang="en-US" sz="6600" i="1" kern="0" dirty="0">
                <a:solidFill>
                  <a:srgbClr val="FF6600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657081" y="159183"/>
              <a:ext cx="175491" cy="17549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endParaRPr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4678680" y="251691"/>
            <a:ext cx="7092000" cy="0"/>
          </a:xfrm>
          <a:prstGeom prst="line">
            <a:avLst/>
          </a:prstGeom>
          <a:ln w="22225">
            <a:solidFill>
              <a:srgbClr val="5B61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1397000" y="2164938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940600" y="1662893"/>
            <a:ext cx="3300400" cy="3706045"/>
            <a:chOff x="1105700" y="1377555"/>
            <a:chExt cx="3300400" cy="3706045"/>
          </a:xfrm>
        </p:grpSpPr>
        <p:cxnSp>
          <p:nvCxnSpPr>
            <p:cNvPr id="109" name="직선 연결선 108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3942895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직사각형 112"/>
          <p:cNvSpPr/>
          <p:nvPr/>
        </p:nvSpPr>
        <p:spPr>
          <a:xfrm>
            <a:off x="895739" y="1607440"/>
            <a:ext cx="420308" cy="4576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01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396999" y="5001489"/>
            <a:ext cx="2387601" cy="1461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김민우</a:t>
            </a:r>
            <a:endParaRPr lang="en-US" altLang="ko-KR" sz="1400" b="1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u="sng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Unity</a:t>
            </a:r>
            <a:r>
              <a:rPr lang="en-US" altLang="ko-KR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Unity 3D Scene </a:t>
            </a:r>
            <a:r>
              <a:rPr lang="ko-KR" altLang="en-US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제작</a:t>
            </a:r>
            <a:endParaRPr lang="en-US" altLang="ko-KR" sz="110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	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5059402" y="2164938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4603002" y="1662893"/>
            <a:ext cx="3300400" cy="3706045"/>
            <a:chOff x="1105700" y="1377555"/>
            <a:chExt cx="3300400" cy="3706045"/>
          </a:xfrm>
        </p:grpSpPr>
        <p:cxnSp>
          <p:nvCxnSpPr>
            <p:cNvPr id="117" name="직선 연결선 116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직사각형 120"/>
          <p:cNvSpPr/>
          <p:nvPr/>
        </p:nvSpPr>
        <p:spPr>
          <a:xfrm>
            <a:off x="4542913" y="1607440"/>
            <a:ext cx="45076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02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059401" y="5001489"/>
            <a:ext cx="2387601" cy="1146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최정우</a:t>
            </a:r>
            <a:endParaRPr lang="en-US" altLang="ko-KR" sz="1400" b="1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u="sng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Python Deep Learning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Pose Recognition Feature </a:t>
            </a:r>
            <a:r>
              <a:rPr lang="ko-KR" altLang="en-US" sz="110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제작</a:t>
            </a:r>
            <a:endParaRPr lang="en-US" altLang="ko-KR" sz="110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10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8721804" y="2164938"/>
            <a:ext cx="2387600" cy="26924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8265404" y="1662893"/>
            <a:ext cx="3300400" cy="3706045"/>
            <a:chOff x="1105700" y="1377555"/>
            <a:chExt cx="3300400" cy="3706045"/>
          </a:xfrm>
        </p:grpSpPr>
        <p:cxnSp>
          <p:nvCxnSpPr>
            <p:cNvPr id="125" name="직선 연결선 124"/>
            <p:cNvCxnSpPr/>
            <p:nvPr/>
          </p:nvCxnSpPr>
          <p:spPr>
            <a:xfrm>
              <a:off x="1563006" y="1377555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>
              <a:off x="3952420" y="1879600"/>
              <a:ext cx="0" cy="320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 rot="16200000">
              <a:off x="2984100" y="315000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 rot="16200000">
              <a:off x="2527700" y="449983"/>
              <a:ext cx="0" cy="2844000"/>
            </a:xfrm>
            <a:prstGeom prst="line">
              <a:avLst/>
            </a:prstGeom>
            <a:ln w="127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직사각형 128"/>
          <p:cNvSpPr/>
          <p:nvPr/>
        </p:nvSpPr>
        <p:spPr>
          <a:xfrm>
            <a:off x="8202911" y="1607440"/>
            <a:ext cx="455574" cy="4576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03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721803" y="5001489"/>
            <a:ext cx="2387601" cy="892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김진권</a:t>
            </a:r>
            <a:endParaRPr lang="en-US" altLang="ko-KR" sz="1400" b="1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u="sng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Mobile Application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Socket</a:t>
            </a:r>
            <a:r>
              <a:rPr lang="ko-KR" altLang="en-US" sz="1050" dirty="0">
                <a:solidFill>
                  <a:srgbClr val="5B6176"/>
                </a:solidFill>
                <a:latin typeface="Infinity Sans Regular" panose="020B0503000000000000" pitchFamily="50" charset="-127"/>
                <a:ea typeface="Infinity Sans Regular" panose="020B0503000000000000" pitchFamily="50" charset="-127"/>
              </a:rPr>
              <a:t> 통신 및 카메라 구현</a:t>
            </a:r>
            <a:endParaRPr lang="en-US" altLang="ko-KR" sz="1100" dirty="0">
              <a:solidFill>
                <a:srgbClr val="5B6176"/>
              </a:solidFill>
              <a:latin typeface="Infinity Sans Regular" panose="020B0503000000000000" pitchFamily="50" charset="-127"/>
              <a:ea typeface="Infinity Sans Regular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16C022-85E0-4A6C-820E-FC7D81DA0D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85" y="2460190"/>
            <a:ext cx="2387600" cy="2387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9CAE4E-70CA-44C3-BF89-2F4F5CC03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86" y="2651748"/>
            <a:ext cx="1904423" cy="17264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DA9EC6-FB72-4DDE-A5B1-7D3BF5DBB5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718" y="2384537"/>
            <a:ext cx="1172843" cy="21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950</Words>
  <Application>Microsoft Office PowerPoint</Application>
  <PresentationFormat>와이드스크린</PresentationFormat>
  <Paragraphs>223</Paragraphs>
  <Slides>37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Wingdings</vt:lpstr>
      <vt:lpstr>맑은 고딕</vt:lpstr>
      <vt:lpstr>Infinity Sans Regular</vt:lpstr>
      <vt:lpstr>Arial</vt:lpstr>
      <vt:lpstr>Infinity Sans Bold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정우 최</cp:lastModifiedBy>
  <cp:revision>140</cp:revision>
  <dcterms:created xsi:type="dcterms:W3CDTF">2021-04-05T15:03:00Z</dcterms:created>
  <dcterms:modified xsi:type="dcterms:W3CDTF">2021-12-12T07:27:24Z</dcterms:modified>
</cp:coreProperties>
</file>